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6256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台数</c:v>
                </c:pt>
              </c:strCache>
            </c:strRef>
          </c:tx>
          <c:spPr>
            <a:ln w="31750">
              <a:solidFill>
                <a:srgbClr val="1E3A5F"/>
              </a:solidFill>
            </a:ln>
          </c:spPr>
          <c:marker>
            <c:symbol val="square"/>
            <c:size val="7"/>
          </c:marker>
          <c:cat>
            <c:strRef>
              <c:f>Sheet1!$A$2:$A$93</c:f>
              <c:strCache>
                <c:ptCount val="92"/>
                <c:pt idx="0">
                  <c:v>01/15</c:v>
                </c:pt>
                <c:pt idx="1">
                  <c:v>01/17</c:v>
                </c:pt>
                <c:pt idx="2">
                  <c:v>01/20</c:v>
                </c:pt>
                <c:pt idx="3">
                  <c:v>01/24</c:v>
                </c:pt>
                <c:pt idx="4">
                  <c:v>01/25</c:v>
                </c:pt>
                <c:pt idx="5">
                  <c:v>01/26</c:v>
                </c:pt>
                <c:pt idx="6">
                  <c:v>01/27</c:v>
                </c:pt>
                <c:pt idx="7">
                  <c:v>02/01</c:v>
                </c:pt>
                <c:pt idx="8">
                  <c:v>02/04</c:v>
                </c:pt>
                <c:pt idx="9">
                  <c:v>02/13</c:v>
                </c:pt>
                <c:pt idx="10">
                  <c:v>02/23</c:v>
                </c:pt>
                <c:pt idx="11">
                  <c:v>03/03</c:v>
                </c:pt>
                <c:pt idx="12">
                  <c:v>03/04</c:v>
                </c:pt>
                <c:pt idx="13">
                  <c:v>03/05</c:v>
                </c:pt>
                <c:pt idx="14">
                  <c:v>03/17</c:v>
                </c:pt>
                <c:pt idx="15">
                  <c:v>03/22</c:v>
                </c:pt>
                <c:pt idx="16">
                  <c:v>03/27</c:v>
                </c:pt>
                <c:pt idx="17">
                  <c:v>03/28</c:v>
                </c:pt>
                <c:pt idx="18">
                  <c:v>04/01</c:v>
                </c:pt>
                <c:pt idx="19">
                  <c:v>04/06</c:v>
                </c:pt>
                <c:pt idx="20">
                  <c:v>04/07</c:v>
                </c:pt>
                <c:pt idx="21">
                  <c:v>04/24</c:v>
                </c:pt>
                <c:pt idx="22">
                  <c:v>04/25</c:v>
                </c:pt>
                <c:pt idx="23">
                  <c:v>05/08</c:v>
                </c:pt>
                <c:pt idx="24">
                  <c:v>05/18</c:v>
                </c:pt>
                <c:pt idx="25">
                  <c:v>05/25</c:v>
                </c:pt>
                <c:pt idx="26">
                  <c:v>05/28</c:v>
                </c:pt>
                <c:pt idx="27">
                  <c:v>05/29</c:v>
                </c:pt>
                <c:pt idx="28">
                  <c:v>05/31</c:v>
                </c:pt>
                <c:pt idx="29">
                  <c:v>06/02</c:v>
                </c:pt>
                <c:pt idx="30">
                  <c:v>06/03</c:v>
                </c:pt>
                <c:pt idx="31">
                  <c:v>06/12</c:v>
                </c:pt>
                <c:pt idx="32">
                  <c:v>06/14</c:v>
                </c:pt>
                <c:pt idx="33">
                  <c:v>06/15</c:v>
                </c:pt>
                <c:pt idx="34">
                  <c:v>06/22</c:v>
                </c:pt>
                <c:pt idx="35">
                  <c:v>07/07</c:v>
                </c:pt>
                <c:pt idx="36">
                  <c:v>07/10</c:v>
                </c:pt>
                <c:pt idx="37">
                  <c:v>07/14</c:v>
                </c:pt>
                <c:pt idx="38">
                  <c:v>07/23</c:v>
                </c:pt>
                <c:pt idx="39">
                  <c:v>08/06</c:v>
                </c:pt>
                <c:pt idx="40">
                  <c:v>08/09</c:v>
                </c:pt>
                <c:pt idx="41">
                  <c:v>08/12</c:v>
                </c:pt>
                <c:pt idx="42">
                  <c:v>08/14</c:v>
                </c:pt>
                <c:pt idx="43">
                  <c:v>08/20</c:v>
                </c:pt>
                <c:pt idx="44">
                  <c:v>08/23</c:v>
                </c:pt>
                <c:pt idx="45">
                  <c:v>08/25</c:v>
                </c:pt>
                <c:pt idx="46">
                  <c:v>08/29</c:v>
                </c:pt>
                <c:pt idx="47">
                  <c:v>08/31</c:v>
                </c:pt>
                <c:pt idx="48">
                  <c:v>09/18</c:v>
                </c:pt>
                <c:pt idx="49">
                  <c:v>09/20</c:v>
                </c:pt>
                <c:pt idx="50">
                  <c:v>09/22</c:v>
                </c:pt>
                <c:pt idx="51">
                  <c:v>10/08</c:v>
                </c:pt>
                <c:pt idx="52">
                  <c:v>10/12</c:v>
                </c:pt>
                <c:pt idx="53">
                  <c:v>10/13</c:v>
                </c:pt>
                <c:pt idx="54">
                  <c:v>10/21</c:v>
                </c:pt>
                <c:pt idx="55">
                  <c:v>10/23</c:v>
                </c:pt>
                <c:pt idx="56">
                  <c:v>10/25</c:v>
                </c:pt>
                <c:pt idx="57">
                  <c:v>10/26</c:v>
                </c:pt>
                <c:pt idx="58">
                  <c:v>11/02</c:v>
                </c:pt>
                <c:pt idx="59">
                  <c:v>11/03</c:v>
                </c:pt>
                <c:pt idx="60">
                  <c:v>11/05</c:v>
                </c:pt>
                <c:pt idx="61">
                  <c:v>11/10</c:v>
                </c:pt>
                <c:pt idx="62">
                  <c:v>11/11</c:v>
                </c:pt>
                <c:pt idx="63">
                  <c:v>11/12</c:v>
                </c:pt>
                <c:pt idx="64">
                  <c:v>11/13</c:v>
                </c:pt>
                <c:pt idx="65">
                  <c:v>11/15</c:v>
                </c:pt>
                <c:pt idx="66">
                  <c:v>12/11</c:v>
                </c:pt>
                <c:pt idx="67">
                  <c:v>12/18</c:v>
                </c:pt>
                <c:pt idx="68">
                  <c:v>12/24</c:v>
                </c:pt>
                <c:pt idx="69">
                  <c:v>12/30</c:v>
                </c:pt>
                <c:pt idx="70">
                  <c:v>01/20</c:v>
                </c:pt>
                <c:pt idx="71">
                  <c:v>01/21</c:v>
                </c:pt>
                <c:pt idx="72">
                  <c:v>01/23</c:v>
                </c:pt>
                <c:pt idx="73">
                  <c:v>01/26</c:v>
                </c:pt>
                <c:pt idx="74">
                  <c:v>01/29</c:v>
                </c:pt>
                <c:pt idx="75">
                  <c:v>01/31</c:v>
                </c:pt>
                <c:pt idx="76">
                  <c:v>02/05</c:v>
                </c:pt>
                <c:pt idx="77">
                  <c:v>02/06</c:v>
                </c:pt>
                <c:pt idx="78">
                  <c:v>02/10</c:v>
                </c:pt>
                <c:pt idx="79">
                  <c:v>02/11</c:v>
                </c:pt>
                <c:pt idx="80">
                  <c:v>02/12</c:v>
                </c:pt>
                <c:pt idx="81">
                  <c:v>02/15</c:v>
                </c:pt>
                <c:pt idx="82">
                  <c:v>03/05</c:v>
                </c:pt>
                <c:pt idx="83">
                  <c:v>03/10</c:v>
                </c:pt>
                <c:pt idx="84">
                  <c:v>03/12</c:v>
                </c:pt>
                <c:pt idx="85">
                  <c:v>03/15</c:v>
                </c:pt>
                <c:pt idx="86">
                  <c:v>04/11</c:v>
                </c:pt>
                <c:pt idx="87">
                  <c:v>04/18</c:v>
                </c:pt>
                <c:pt idx="88">
                  <c:v>04/19</c:v>
                </c:pt>
                <c:pt idx="89">
                  <c:v>04/21</c:v>
                </c:pt>
                <c:pt idx="90">
                  <c:v>04/23</c:v>
                </c:pt>
                <c:pt idx="91">
                  <c:v>04/30</c:v>
                </c:pt>
              </c:strCache>
            </c:strRef>
          </c:cat>
          <c:val>
            <c:numRef>
              <c:f>Sheet1!$B$2:$B$93</c:f>
              <c:numCache>
                <c:formatCode>General</c:formatCode>
                <c:ptCount val="92"/>
                <c:pt idx="0">
                  <c:v>255</c:v>
                </c:pt>
                <c:pt idx="1">
                  <c:v>565</c:v>
                </c:pt>
                <c:pt idx="2">
                  <c:v>144</c:v>
                </c:pt>
                <c:pt idx="3">
                  <c:v>294</c:v>
                </c:pt>
                <c:pt idx="4">
                  <c:v>361</c:v>
                </c:pt>
                <c:pt idx="5">
                  <c:v>859</c:v>
                </c:pt>
                <c:pt idx="6">
                  <c:v>760</c:v>
                </c:pt>
                <c:pt idx="7">
                  <c:v>429</c:v>
                </c:pt>
                <c:pt idx="8">
                  <c:v>976</c:v>
                </c:pt>
                <c:pt idx="9">
                  <c:v>280</c:v>
                </c:pt>
                <c:pt idx="10">
                  <c:v>981</c:v>
                </c:pt>
                <c:pt idx="11">
                  <c:v>259</c:v>
                </c:pt>
                <c:pt idx="12">
                  <c:v>375</c:v>
                </c:pt>
                <c:pt idx="13">
                  <c:v>139</c:v>
                </c:pt>
                <c:pt idx="14">
                  <c:v>174</c:v>
                </c:pt>
                <c:pt idx="15">
                  <c:v>469</c:v>
                </c:pt>
                <c:pt idx="16">
                  <c:v>411</c:v>
                </c:pt>
                <c:pt idx="17">
                  <c:v>757</c:v>
                </c:pt>
                <c:pt idx="18">
                  <c:v>232</c:v>
                </c:pt>
                <c:pt idx="19">
                  <c:v>132</c:v>
                </c:pt>
                <c:pt idx="20">
                  <c:v>611</c:v>
                </c:pt>
                <c:pt idx="21">
                  <c:v>508</c:v>
                </c:pt>
                <c:pt idx="22">
                  <c:v>277</c:v>
                </c:pt>
                <c:pt idx="23">
                  <c:v>802</c:v>
                </c:pt>
                <c:pt idx="24">
                  <c:v>426</c:v>
                </c:pt>
                <c:pt idx="25">
                  <c:v>824</c:v>
                </c:pt>
                <c:pt idx="26">
                  <c:v>292</c:v>
                </c:pt>
                <c:pt idx="27">
                  <c:v>707</c:v>
                </c:pt>
                <c:pt idx="28">
                  <c:v>840</c:v>
                </c:pt>
                <c:pt idx="29">
                  <c:v>685</c:v>
                </c:pt>
                <c:pt idx="30">
                  <c:v>395</c:v>
                </c:pt>
                <c:pt idx="31">
                  <c:v>235</c:v>
                </c:pt>
                <c:pt idx="32">
                  <c:v>586</c:v>
                </c:pt>
                <c:pt idx="33">
                  <c:v>546</c:v>
                </c:pt>
                <c:pt idx="34">
                  <c:v>719</c:v>
                </c:pt>
                <c:pt idx="35">
                  <c:v>412</c:v>
                </c:pt>
                <c:pt idx="36">
                  <c:v>774</c:v>
                </c:pt>
                <c:pt idx="37">
                  <c:v>394</c:v>
                </c:pt>
                <c:pt idx="38">
                  <c:v>176</c:v>
                </c:pt>
                <c:pt idx="39">
                  <c:v>536</c:v>
                </c:pt>
                <c:pt idx="40">
                  <c:v>684</c:v>
                </c:pt>
                <c:pt idx="41">
                  <c:v>222</c:v>
                </c:pt>
                <c:pt idx="42">
                  <c:v>1167</c:v>
                </c:pt>
                <c:pt idx="43">
                  <c:v>388</c:v>
                </c:pt>
                <c:pt idx="44">
                  <c:v>942</c:v>
                </c:pt>
                <c:pt idx="45">
                  <c:v>642</c:v>
                </c:pt>
                <c:pt idx="46">
                  <c:v>287</c:v>
                </c:pt>
                <c:pt idx="47">
                  <c:v>469</c:v>
                </c:pt>
                <c:pt idx="48">
                  <c:v>985</c:v>
                </c:pt>
                <c:pt idx="49">
                  <c:v>1047</c:v>
                </c:pt>
                <c:pt idx="50">
                  <c:v>302</c:v>
                </c:pt>
                <c:pt idx="51">
                  <c:v>951</c:v>
                </c:pt>
                <c:pt idx="52">
                  <c:v>771</c:v>
                </c:pt>
                <c:pt idx="53">
                  <c:v>501</c:v>
                </c:pt>
                <c:pt idx="54">
                  <c:v>195</c:v>
                </c:pt>
                <c:pt idx="55">
                  <c:v>263</c:v>
                </c:pt>
                <c:pt idx="56">
                  <c:v>869</c:v>
                </c:pt>
                <c:pt idx="57">
                  <c:v>530</c:v>
                </c:pt>
                <c:pt idx="58">
                  <c:v>487</c:v>
                </c:pt>
                <c:pt idx="59">
                  <c:v>662</c:v>
                </c:pt>
                <c:pt idx="60">
                  <c:v>611</c:v>
                </c:pt>
                <c:pt idx="61">
                  <c:v>652</c:v>
                </c:pt>
                <c:pt idx="62">
                  <c:v>948</c:v>
                </c:pt>
                <c:pt idx="63">
                  <c:v>671</c:v>
                </c:pt>
                <c:pt idx="64">
                  <c:v>711</c:v>
                </c:pt>
                <c:pt idx="65">
                  <c:v>720</c:v>
                </c:pt>
                <c:pt idx="66">
                  <c:v>290</c:v>
                </c:pt>
                <c:pt idx="67">
                  <c:v>676</c:v>
                </c:pt>
                <c:pt idx="68">
                  <c:v>382</c:v>
                </c:pt>
                <c:pt idx="69">
                  <c:v>698</c:v>
                </c:pt>
                <c:pt idx="70">
                  <c:v>819</c:v>
                </c:pt>
                <c:pt idx="71">
                  <c:v>1355</c:v>
                </c:pt>
                <c:pt idx="72">
                  <c:v>160</c:v>
                </c:pt>
                <c:pt idx="73">
                  <c:v>1016</c:v>
                </c:pt>
                <c:pt idx="74">
                  <c:v>704</c:v>
                </c:pt>
                <c:pt idx="75">
                  <c:v>241</c:v>
                </c:pt>
                <c:pt idx="76">
                  <c:v>2077</c:v>
                </c:pt>
                <c:pt idx="77">
                  <c:v>169</c:v>
                </c:pt>
                <c:pt idx="78">
                  <c:v>799</c:v>
                </c:pt>
                <c:pt idx="79">
                  <c:v>1380</c:v>
                </c:pt>
                <c:pt idx="80">
                  <c:v>987</c:v>
                </c:pt>
                <c:pt idx="81">
                  <c:v>943</c:v>
                </c:pt>
                <c:pt idx="82">
                  <c:v>125</c:v>
                </c:pt>
                <c:pt idx="83">
                  <c:v>439</c:v>
                </c:pt>
                <c:pt idx="84">
                  <c:v>382</c:v>
                </c:pt>
                <c:pt idx="85">
                  <c:v>589</c:v>
                </c:pt>
                <c:pt idx="86">
                  <c:v>471</c:v>
                </c:pt>
                <c:pt idx="87">
                  <c:v>601</c:v>
                </c:pt>
                <c:pt idx="88">
                  <c:v>389</c:v>
                </c:pt>
                <c:pt idx="89">
                  <c:v>464</c:v>
                </c:pt>
                <c:pt idx="90">
                  <c:v>656</c:v>
                </c:pt>
                <c:pt idx="91">
                  <c:v>497</c:v>
                </c:pt>
              </c:numCache>
            </c:numRef>
          </c:val>
          <c:smooth val="0"/>
        </c:ser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rgbClr val="666666"/>
                </a:solidFill>
                <a:latin typeface="微软雅黑"/>
              </a:defRPr>
            </a:pPr>
          </a:p>
        </c:txPr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/>
        <c:delete val="0"/>
        <c:axPos val="l"/>
        <c:majorGridlines>
          <c:spPr>
            <a:ln w="9525">
              <a:solidFill>
                <a:srgbClr val="D9D9D9"/>
              </a:solidFill>
            </a:ln>
          </c:spPr>
        </c:majorGridlines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rgbClr val="666666"/>
                </a:solidFill>
                <a:latin typeface="微软雅黑"/>
              </a:defRPr>
            </a:pPr>
          </a:p>
        </c:txPr>
        <c:crossAx val="2118791784"/>
        <c:crosses val="autoZero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spPr>
              <a:solidFill>
                <a:srgbClr val="1E3A5F"/>
              </a:solidFill>
            </c:spPr>
          </c:dPt>
          <c:dPt>
            <c:idx val="1"/>
            <c:spPr>
              <a:solidFill>
                <a:srgbClr val="10B981"/>
              </a:solidFill>
            </c:spPr>
          </c:dPt>
          <c:dPt>
            <c:idx val="2"/>
            <c:spPr>
              <a:solidFill>
                <a:srgbClr val="ED7D31"/>
              </a:solidFill>
            </c:spPr>
          </c:dPt>
          <c:dPt>
            <c:idx val="3"/>
            <c:spPr>
              <a:solidFill>
                <a:srgbClr val="64748B"/>
              </a:solidFill>
            </c:spPr>
          </c:dPt>
          <c:dPt>
            <c:idx val="4"/>
            <c:spPr>
              <a:solidFill>
                <a:srgbClr val="EF4444"/>
              </a:solidFill>
            </c:spPr>
          </c:dPt>
          <c:dPt>
            <c:idx val="5"/>
            <c:spPr>
              <a:solidFill>
                <a:srgbClr val="70707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t>12714单</a:t>
                    </a:r>
                  </a:p>
                  <a:p>
                    <a:r>
                      <a:t>(23.7%)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t>10313单</a:t>
                    </a:r>
                  </a:p>
                  <a:p>
                    <a:r>
                      <a:t>(19.2%)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t>9545单</a:t>
                    </a:r>
                  </a:p>
                  <a:p>
                    <a:r>
                      <a:t>(17.8%)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t>8098单</a:t>
                    </a:r>
                  </a:p>
                  <a:p>
                    <a:r>
                      <a:t>(15.1%)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t>13.4%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t>10.7%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个人客户</c:v>
                </c:pt>
                <c:pt idx="1">
                  <c:v>代理商</c:v>
                </c:pt>
                <c:pt idx="2">
                  <c:v>经销商</c:v>
                </c:pt>
                <c:pt idx="3">
                  <c:v>海外直客</c:v>
                </c:pt>
                <c:pt idx="4">
                  <c:v>国内出口商</c:v>
                </c:pt>
                <c:pt idx="5">
                  <c:v>政府客户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12714</c:v>
                </c:pt>
                <c:pt idx="1">
                  <c:v>10313</c:v>
                </c:pt>
                <c:pt idx="2">
                  <c:v>9545</c:v>
                </c:pt>
                <c:pt idx="3">
                  <c:v>8098</c:v>
                </c:pt>
                <c:pt idx="4">
                  <c:v>7173</c:v>
                </c:pt>
                <c:pt idx="5">
                  <c:v>5740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/>
      <c:overlay val="0"/>
      <c:txPr>
        <a:bodyPr/>
        <a:lstStyle/>
        <a:p>
          <a:pPr>
            <a:defRPr sz="1000">
              <a:latin typeface="微软雅黑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台数</c:v>
                </c:pt>
              </c:strCache>
            </c:strRef>
          </c:tx>
          <c:spPr>
            <a:solidFill>
              <a:srgbClr val="1E3A5F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1000">
                      <a:solidFill>
                        <a:srgbClr val="333333"/>
                      </a:solidFill>
                      <a:latin typeface="微软雅黑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000">
                      <a:solidFill>
                        <a:srgbClr val="333333"/>
                      </a:solidFill>
                      <a:latin typeface="微软雅黑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000">
                      <a:solidFill>
                        <a:srgbClr val="333333"/>
                      </a:solidFill>
                      <a:latin typeface="微软雅黑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rgbClr val="333333"/>
                      </a:solidFill>
                      <a:latin typeface="微软雅黑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部分闭环</c:v>
                </c:pt>
                <c:pt idx="1">
                  <c:v>进行中</c:v>
                </c:pt>
                <c:pt idx="2">
                  <c:v>待启动</c:v>
                </c:pt>
                <c:pt idx="3">
                  <c:v>已闭环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13367</c:v>
                </c:pt>
                <c:pt idx="1">
                  <c:v>12544</c:v>
                </c:pt>
                <c:pt idx="2">
                  <c:v>9726</c:v>
                </c:pt>
                <c:pt idx="3">
                  <c:v>9280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rgbClr val="666666"/>
                </a:solidFill>
                <a:latin typeface="微软雅黑"/>
              </a:defRPr>
            </a:pPr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>
          <c:spPr>
            <a:ln w="9525">
              <a:solidFill>
                <a:srgbClr val="D9D9D9"/>
              </a:solidFill>
            </a:ln>
          </c:spPr>
        </c:majorGridlines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rgbClr val="666666"/>
                </a:solidFill>
                <a:latin typeface="微软雅黑"/>
              </a:defRPr>
            </a:pPr>
          </a:p>
        </c:txPr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3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/Relationships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0800"/>
            <a:ext cx="16256000" cy="60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50800"/>
            <a:ext cx="3810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E5B8B"/>
                </a:solidFill>
                <a:latin typeface="微软雅黑"/>
              </a:defRPr>
            </a:pPr>
            <a:r>
              <a:rPr>
                <a:latin typeface="微软雅黑"/>
              </a:rPr>
              <a:t>5月6日客户意向项目跟踪数据日报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0" y="50800"/>
            <a:ext cx="2794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600" b="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2026年05月06日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914400"/>
            <a:ext cx="1143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客户姓名排行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8824000"/>
            <a:ext cx="762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rPr>
                <a:latin typeface="微软雅黑"/>
              </a:rPr>
              <a:t>数据来源：客户意向项目跟踪系统 |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00" y="8824000"/>
            <a:ext cx="1778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888888"/>
                </a:solidFill>
                <a:latin typeface="微软雅黑"/>
              </a:defRPr>
            </a:pPr>
          </a:p>
        </p:txBody>
      </p:sp>
      <p:graphicFrame>
        <p:nvGraphicFramePr>
          <p:cNvPr id="11" name="Chart 10"/>
          <p:cNvGraphicFramePr>
            <a:graphicFrameLocks noGrp="1"/>
          </p:cNvGraphicFramePr>
          <p:nvPr/>
        </p:nvGraphicFramePr>
        <p:xfrm>
          <a:off x="762000" y="1803400"/>
          <a:ext cx="8639200" cy="6920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801200" y="1803400"/>
            <a:ext cx="5692800" cy="6920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支持需求闭环情况TOP排行概况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共展示 4 个排名项，前3名分别为 部分闭环、进行中、待启动，累计 35,637台数（79.4%）。前三名合计贡献超过总量的三分之一，表明支持需求闭环情况维度呈现显著的头部集中特征。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榜首分析: 部分闭环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部分闭环以 13,367台数（占比 29.8%）位居榜首，是第2名进行中的1.1倍，领先优势显著。作为排名第一的支持需求闭环情况，其业绩表现直接影响整体业务大盘，建议重点关注其可持续增长策略。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头部与尾部差距分析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第1名与第4名差距达 1.4 倍，前5名平均 8,983台数，后5名平均 8,983台数，前后差距约 1.0 倍。梯度分布相对均衡，可针对性提升各层级表现。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累计贡献率与分层分析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前5名累计贡献 44,917台数（100.0%），前10名累计贡献 44,917台数（100.0%），剩余 -6 名合计贡献 0台数（0.0%）。从分层结构来看，可划分为三个梯队：第一梯队（前3名）为业绩核心贡献者，第二梯队（第4-8名）为稳定输出层，第三梯队（第9名及以后）为潜力提升层。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业务建议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重点关注 部分闭环, 进行中, 待启动 的发展动态，提炼其成功经验并推广至团队。对于排名靠后的支持需求闭环情况，可评估其增长潜力与资源匹配度，识别可突破的增量空间。建议建立支持需求闭环情况的绩效考核与激励体系，通过标杆带动和梯队培养实现整体业绩提升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0800"/>
            <a:ext cx="16256000" cy="60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50800"/>
            <a:ext cx="3810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E5B8B"/>
                </a:solidFill>
                <a:latin typeface="微软雅黑"/>
              </a:defRPr>
            </a:pPr>
            <a:r>
              <a:rPr>
                <a:latin typeface="微软雅黑"/>
              </a:rPr>
              <a:t>5月6日客户意向项目跟踪数据日报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0" y="50800"/>
            <a:ext cx="2794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600" b="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2026年05月06日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914400"/>
            <a:ext cx="1143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总结与建议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8824000"/>
            <a:ext cx="762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rPr>
                <a:latin typeface="微软雅黑"/>
              </a:rPr>
              <a:t>数据来源：客户意向项目跟踪系统 |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00" y="8824000"/>
            <a:ext cx="1778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888888"/>
                </a:solidFill>
                <a:latin typeface="微软雅黑"/>
              </a:defRPr>
            </a:pPr>
          </a:p>
        </p:txBody>
      </p:sp>
      <p:sp>
        <p:nvSpPr>
          <p:cNvPr id="11" name="TextBox 10"/>
          <p:cNvSpPr txBox="1"/>
          <p:nvPr/>
        </p:nvSpPr>
        <p:spPr>
          <a:xfrm>
            <a:off x="762000" y="1803400"/>
            <a:ext cx="14732000" cy="6920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核心指标总览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本期关键指标：台数_总需求台数: 53,583；日均台数: 74；台数_累计已下单台数: 7,355；覆盖客户类型数: 6。综合来看，业务运行态势可通过这些核心数据进行量化评估，建议结合业务目标与实际值的差距进行针对性分析。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台数数据特征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指标"台数"的统计特征：总量 53,583，均值 535.8，峰值 1,380，最低 87。标准差 281.62，数据波动幅度较大。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台数数据特征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指标"台数"的统计特征：总量 7,355，均值 73.5，峰值 929。标准差 139.5，数据波动幅度较大。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客户类型维度分析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数据覆盖 6 个不同的客户类型类别，丰富的分类维度支持多角度交叉分析。建议重点关注主要类别的集中度与分布均衡性，识别高价值类别与低效类别之间的差异特征。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客户姓名维度分析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数据覆盖 93 个不同的客户姓名类别，丰富的分类维度支持多角度交叉分析。建议重点关注主要类别的集中度与分布均衡性，识别高价值类别与低效类别之间的差异特征。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时间维度覆盖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数据包含时间列"日期"，支持按时间维度进行趋势分析。通过对时间序列数据的分解，可识别周期性波动、趋势变化及异常时间节点，为预测与规划提供依据。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数据质量评估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数据质量评分 83/100，数据质量良好，建议关注缺失值缺失率 0.0%。本报告中的分析与图表均基于现有数据进行自动化生成，确保数据准确性。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数据完整性说明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以下列缺失值比例较高：已有订单项目进展(合同号+目的国+进度)。在分析涉及这些列时已进行空值排除处理，建议后续数据录入环节关注这些字段的完整填写，以提升分析精度。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数据规模概述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本期报告基于 100 条数据记录进行分析，样本量充足，统计结果具有较好的代表性。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3" name="Rectangle 2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914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2540000" y="3302000"/>
            <a:ext cx="11176000" cy="101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2E5B8B"/>
                </a:solidFill>
                <a:latin typeface="微软雅黑"/>
              </a:defRPr>
            </a:pPr>
            <a:r>
              <a:rPr>
                <a:latin typeface="微软雅黑"/>
              </a:rPr>
              <a:t>感谢关注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40000" y="4572000"/>
            <a:ext cx="11176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微软雅黑"/>
              </a:defRPr>
            </a:pPr>
            <a:r>
              <a:rPr/>
              <a:t>5月6日客户意向项目跟踪数据日报 |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0" y="5842000"/>
            <a:ext cx="8636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rPr/>
              <a:t>数据驱动决策 | 持续优化流程 |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</a:p>
        </p:txBody>
      </p:sp>
      <p:sp>
        <p:nvSpPr>
          <p:cNvPr id="8" name="TextBox 7"/>
          <p:cNvSpPr txBox="1"/>
          <p:nvPr/>
        </p:nvSpPr>
        <p:spPr>
          <a:xfrm>
            <a:off x="4572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</a:p>
        </p:txBody>
      </p:sp>
      <p:sp>
        <p:nvSpPr>
          <p:cNvPr id="9" name="TextBox 8"/>
          <p:cNvSpPr txBox="1"/>
          <p:nvPr/>
        </p:nvSpPr>
        <p:spPr>
          <a:xfrm>
            <a:off x="6604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</a:p>
        </p:txBody>
      </p:sp>
      <p:sp>
        <p:nvSpPr>
          <p:cNvPr id="10" name="TextBox 9"/>
          <p:cNvSpPr txBox="1"/>
          <p:nvPr/>
        </p:nvSpPr>
        <p:spPr>
          <a:xfrm>
            <a:off x="6604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</a:p>
        </p:txBody>
      </p:sp>
      <p:sp>
        <p:nvSpPr>
          <p:cNvPr id="11" name="TextBox 10"/>
          <p:cNvSpPr txBox="1"/>
          <p:nvPr/>
        </p:nvSpPr>
        <p:spPr>
          <a:xfrm>
            <a:off x="8636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</a:p>
        </p:txBody>
      </p:sp>
      <p:sp>
        <p:nvSpPr>
          <p:cNvPr id="12" name="TextBox 11"/>
          <p:cNvSpPr txBox="1"/>
          <p:nvPr/>
        </p:nvSpPr>
        <p:spPr>
          <a:xfrm>
            <a:off x="8636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</a:p>
        </p:txBody>
      </p:sp>
      <p:sp>
        <p:nvSpPr>
          <p:cNvPr id="13" name="TextBox 12"/>
          <p:cNvSpPr txBox="1"/>
          <p:nvPr/>
        </p:nvSpPr>
        <p:spPr>
          <a:xfrm>
            <a:off x="10668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</a:p>
        </p:txBody>
      </p:sp>
      <p:sp>
        <p:nvSpPr>
          <p:cNvPr id="14" name="TextBox 13"/>
          <p:cNvSpPr txBox="1"/>
          <p:nvPr/>
        </p:nvSpPr>
        <p:spPr>
          <a:xfrm>
            <a:off x="10668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</a:p>
        </p:txBody>
      </p:sp>
      <p:sp>
        <p:nvSpPr>
          <p:cNvPr id="15" name="Rectangle 14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62000" y="8824000"/>
            <a:ext cx="1400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>
                <a:solidFill>
                  <a:srgbClr val="FFFFFF"/>
                </a:solidFill>
                <a:latin typeface="微软雅黑"/>
              </a:defRPr>
            </a:pPr>
            <a:r>
              <a:rPr>
                <a:latin typeface="微软雅黑"/>
              </a:rPr>
              <a:t>数据来源：客户意向项目跟踪系统 | 8/8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62000" y="0"/>
            <a:ext cx="6502400" cy="9144000"/>
          </a:xfrm>
          <a:prstGeom prst="rect">
            <a:avLst/>
          </a:prstGeom>
          <a:solidFill>
            <a:srgbClr val="1F3A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16000" y="2667000"/>
            <a:ext cx="5080000" cy="101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400" b="1">
                <a:solidFill>
                  <a:srgbClr val="FFFFFF"/>
                </a:solidFill>
                <a:latin typeface="微软雅黑"/>
              </a:defRPr>
            </a:pPr>
            <a:r>
              <a:rPr>
                <a:latin typeface="微软雅黑"/>
              </a:rPr>
              <a:t>5月6日客户意向项目跟踪数据日报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6000" y="3683000"/>
            <a:ext cx="5080000" cy="101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0">
                <a:solidFill>
                  <a:srgbClr val="FFFFFF"/>
                </a:solidFill>
                <a:latin typeface="微软雅黑"/>
              </a:defRPr>
            </a:pPr>
            <a:r>
              <a:rPr>
                <a:latin typeface="微软雅黑"/>
              </a:rPr>
              <a:t>数据报告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0" y="3556000"/>
            <a:ext cx="508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2026年05月06日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0" y="4318000"/>
            <a:ext cx="5080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客户意向项目跟踪系统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0" y="5334000"/>
            <a:ext cx="6350000" cy="30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数据周期：2026年05月06日 | 报告生成时间：2026-05-20 11:34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906000" y="2540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906000" y="2667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</a:p>
        </p:txBody>
      </p:sp>
      <p:sp>
        <p:nvSpPr>
          <p:cNvPr id="10" name="TextBox 9"/>
          <p:cNvSpPr txBox="1"/>
          <p:nvPr/>
        </p:nvSpPr>
        <p:spPr>
          <a:xfrm>
            <a:off x="9906000" y="3175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</a:p>
        </p:txBody>
      </p:sp>
      <p:sp>
        <p:nvSpPr>
          <p:cNvPr id="11" name="Rounded Rectangle 10"/>
          <p:cNvSpPr/>
          <p:nvPr/>
        </p:nvSpPr>
        <p:spPr>
          <a:xfrm>
            <a:off x="13208000" y="2540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3208000" y="2667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</a:p>
        </p:txBody>
      </p:sp>
      <p:sp>
        <p:nvSpPr>
          <p:cNvPr id="13" name="TextBox 12"/>
          <p:cNvSpPr txBox="1"/>
          <p:nvPr/>
        </p:nvSpPr>
        <p:spPr>
          <a:xfrm>
            <a:off x="13208000" y="3175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</a:p>
        </p:txBody>
      </p:sp>
      <p:sp>
        <p:nvSpPr>
          <p:cNvPr id="14" name="Rounded Rectangle 13"/>
          <p:cNvSpPr/>
          <p:nvPr/>
        </p:nvSpPr>
        <p:spPr>
          <a:xfrm>
            <a:off x="9906000" y="4318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906000" y="4445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</a:p>
        </p:txBody>
      </p:sp>
      <p:sp>
        <p:nvSpPr>
          <p:cNvPr id="16" name="TextBox 15"/>
          <p:cNvSpPr txBox="1"/>
          <p:nvPr/>
        </p:nvSpPr>
        <p:spPr>
          <a:xfrm>
            <a:off x="9906000" y="4953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</a:p>
        </p:txBody>
      </p:sp>
      <p:sp>
        <p:nvSpPr>
          <p:cNvPr id="17" name="Rounded Rectangle 16"/>
          <p:cNvSpPr/>
          <p:nvPr/>
        </p:nvSpPr>
        <p:spPr>
          <a:xfrm>
            <a:off x="13208000" y="4318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3208000" y="4445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</a:p>
        </p:txBody>
      </p:sp>
      <p:sp>
        <p:nvSpPr>
          <p:cNvPr id="19" name="TextBox 18"/>
          <p:cNvSpPr txBox="1"/>
          <p:nvPr/>
        </p:nvSpPr>
        <p:spPr>
          <a:xfrm>
            <a:off x="13208000" y="4953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</a:p>
        </p:txBody>
      </p:sp>
      <p:sp>
        <p:nvSpPr>
          <p:cNvPr id="20" name="Rectangle 19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62000" y="8824000"/>
            <a:ext cx="1400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>
                <a:solidFill>
                  <a:srgbClr val="FFFFFF"/>
                </a:solidFill>
                <a:latin typeface="微软雅黑"/>
              </a:defRPr>
            </a:pPr>
            <a:r>
              <a:rPr>
                <a:latin typeface="微软雅黑"/>
              </a:rPr>
              <a:t>数据来源：客户意向项目跟踪系统 | 1/8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0800"/>
            <a:ext cx="16256000" cy="60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50800"/>
            <a:ext cx="3810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E5B8B"/>
                </a:solidFill>
                <a:latin typeface="微软雅黑"/>
              </a:defRPr>
            </a:pPr>
            <a:r>
              <a:rPr>
                <a:latin typeface="微软雅黑"/>
              </a:rPr>
              <a:t>5月6日客户意向项目跟踪数据日报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0" y="50800"/>
            <a:ext cx="2794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600" b="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2026年05月06日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914400"/>
            <a:ext cx="1143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目录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8824000"/>
            <a:ext cx="762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rPr>
                <a:latin typeface="微软雅黑"/>
              </a:rPr>
              <a:t>数据来源：客户意向项目跟踪系统 | 2/8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00" y="8824000"/>
            <a:ext cx="1778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888888"/>
                </a:solidFill>
                <a:latin typeface="微软雅黑"/>
              </a:defRPr>
            </a:p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0800"/>
            <a:ext cx="16256000" cy="60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50800"/>
            <a:ext cx="3810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E5B8B"/>
                </a:solidFill>
                <a:latin typeface="微软雅黑"/>
              </a:defRPr>
            </a:pPr>
            <a:r>
              <a:rPr>
                <a:latin typeface="微软雅黑"/>
              </a:rPr>
              <a:t>5月6日客户意向项目跟踪数据日报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0" y="50800"/>
            <a:ext cx="2794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600" b="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2026年05月06日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914400"/>
            <a:ext cx="1143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核心指标概览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8824000"/>
            <a:ext cx="762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rPr>
                <a:latin typeface="微软雅黑"/>
              </a:rPr>
              <a:t>数据来源：客户意向项目跟踪系统 |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00" y="8824000"/>
            <a:ext cx="1778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888888"/>
                </a:solidFill>
                <a:latin typeface="微软雅黑"/>
              </a:defRPr>
            </a:pPr>
          </a:p>
        </p:txBody>
      </p:sp>
      <p:sp>
        <p:nvSpPr>
          <p:cNvPr id="11" name="Rounded Rectangle 10"/>
          <p:cNvSpPr/>
          <p:nvPr/>
        </p:nvSpPr>
        <p:spPr>
          <a:xfrm>
            <a:off x="762000" y="1803400"/>
            <a:ext cx="4699000" cy="3048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270000" y="2032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台数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70000" y="2565400"/>
            <a:ext cx="2540000" cy="69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3600" b="1">
                <a:solidFill>
                  <a:srgbClr val="1E3A5F"/>
                </a:solidFill>
                <a:latin typeface="Arial"/>
              </a:defRPr>
            </a:pPr>
            <a:r>
              <a:rPr>
                <a:latin typeface="微软雅黑"/>
              </a:rPr>
              <a:t>53,583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10000" y="2819400"/>
            <a:ext cx="508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台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778500" y="1803400"/>
            <a:ext cx="4699000" cy="3048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286500" y="2032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日均台数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86500" y="2565400"/>
            <a:ext cx="2540000" cy="69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3600" b="1">
                <a:solidFill>
                  <a:srgbClr val="1E3A5F"/>
                </a:solidFill>
                <a:latin typeface="Arial"/>
              </a:defRPr>
            </a:pPr>
            <a:r>
              <a:rPr>
                <a:latin typeface="微软雅黑"/>
              </a:rPr>
              <a:t>74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26500" y="2819400"/>
            <a:ext cx="508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台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0795000" y="1803400"/>
            <a:ext cx="4699000" cy="3048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1303000" y="2032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台数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303000" y="2565400"/>
            <a:ext cx="2540000" cy="69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3600" b="1">
                <a:solidFill>
                  <a:srgbClr val="1E3A5F"/>
                </a:solidFill>
                <a:latin typeface="Arial"/>
              </a:defRPr>
            </a:pPr>
            <a:r>
              <a:rPr>
                <a:latin typeface="微软雅黑"/>
              </a:rPr>
              <a:t>7,355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843000" y="2819400"/>
            <a:ext cx="508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台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62000" y="5232400"/>
            <a:ext cx="4699000" cy="3048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270000" y="5461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日均台数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70000" y="5994400"/>
            <a:ext cx="2540000" cy="69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3600" b="1">
                <a:solidFill>
                  <a:srgbClr val="1E3A5F"/>
                </a:solidFill>
                <a:latin typeface="Arial"/>
              </a:defRPr>
            </a:pPr>
            <a:r>
              <a:rPr>
                <a:latin typeface="微软雅黑"/>
              </a:rPr>
              <a:t>74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10000" y="6248400"/>
            <a:ext cx="508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台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778500" y="5232400"/>
            <a:ext cx="4699000" cy="3048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286500" y="5461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覆盖客户类型数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86500" y="5994400"/>
            <a:ext cx="2540000" cy="69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3600" b="1">
                <a:solidFill>
                  <a:srgbClr val="1E3A5F"/>
                </a:solidFill>
                <a:latin typeface="Arial"/>
              </a:defRPr>
            </a:pPr>
            <a:r>
              <a:rPr>
                <a:latin typeface="微软雅黑"/>
              </a:rPr>
              <a:t>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26500" y="6248400"/>
            <a:ext cx="508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66666"/>
                </a:solidFill>
                <a:latin typeface="微软雅黑"/>
              </a:defRPr>
            </a:pPr>
            <a:r>
              <a:rPr>
                <a:latin typeface="微软雅黑"/>
              </a:rPr>
              <a:t>个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62000" y="8090000"/>
            <a:ext cx="14732000" cy="8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defRPr sz="11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核心数据概览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9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本期报告涵盖 台数、日均台数、台数、日均台数、覆盖客户类型数 共 5 项核心指标。台数: 7,355台；台数: 7,355台。其中台数、台数为本次分析的重点关注指标。建议将这些指标与历史同期数据进行纵向对比，以及与行业基准进行横向对标，以全面评估当前业务健康度。对于波动较大的指标，需深入追溯其背后的业务动因，判断是否为趋势性变化还是季节性波动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1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数据覆盖与维度分析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9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数据覆盖 100 条记录，包含 客户类型(6类), 客户姓名(93类), 客户职位(22类) 等多个分析维度。丰富的维度数据支持从 客户类型, 客户姓名, 客户职位 等角度进行多维度联动分析。建议关注各维度下的数据分布特征，识别高贡献或异常的分类群体，针对性地分析不同维度的表现差异，为精细化运营和数据驱动决策提供支撑。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1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指标间关联分析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9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台数与台数的比值为 1.0。通过指标间的比值关系可以发现数据的内在规律，比值异常偏离正常区间时需重点关注。建议进一步计算各指标与核心业务目标之间的相关系数，量化不同指标对业务目标的影响力排序，将有限资源聚焦在驱动型指标上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1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关键发现与行动建议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9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综合分析 5 项指标，建议重点关注以下方向：(1) 定期监控核心指标的趋势变化，建立异常预警机制，当指标偏离正常区间时及时触发排查流程；(2) 深化多维度交叉分析，挖掘不同群体间的结构差异，识别增长机会和风险点；(3) 结合业务经验和外部数据，验证数据指标的准确性和合理性；(4) 将分析结论转化为可执行的具体行动项，明确责任人和时间节点，建立跟踪闭环机制。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0800"/>
            <a:ext cx="16256000" cy="60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50800"/>
            <a:ext cx="3810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E5B8B"/>
                </a:solidFill>
                <a:latin typeface="微软雅黑"/>
              </a:defRPr>
            </a:pPr>
            <a:r>
              <a:rPr>
                <a:latin typeface="微软雅黑"/>
              </a:rPr>
              <a:t>5月6日客户意向项目跟踪数据日报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0" y="50800"/>
            <a:ext cx="2794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600" b="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2026年05月06日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914400"/>
            <a:ext cx="1143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台数趋势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8824000"/>
            <a:ext cx="762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rPr>
                <a:latin typeface="微软雅黑"/>
              </a:rPr>
              <a:t>数据来源：客户意向项目跟踪系统 |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00" y="8824000"/>
            <a:ext cx="1778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888888"/>
                </a:solidFill>
                <a:latin typeface="微软雅黑"/>
              </a:defRPr>
            </a:pPr>
          </a:p>
        </p:txBody>
      </p:sp>
      <p:graphicFrame>
        <p:nvGraphicFramePr>
          <p:cNvPr id="11" name="Chart 10"/>
          <p:cNvGraphicFramePr>
            <a:graphicFrameLocks noGrp="1"/>
          </p:cNvGraphicFramePr>
          <p:nvPr/>
        </p:nvGraphicFramePr>
        <p:xfrm>
          <a:off x="762000" y="1803400"/>
          <a:ext cx="8639200" cy="6920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801200" y="1803400"/>
            <a:ext cx="5692800" cy="6920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台数整体趋势概况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在报告周期内共采集 92 个时间点的数据，台数从 01/15 的 255 变动至 04/30 的 497，整体上升94.9%，上升趋势显著。数据变化轨迹反映出持续向好的增长态势，建议将当前趋势与业务目标和历史同期数据进行交叉对比，评估达成全年目标的可行性。如需更详尽的趋势分析，建议增加数据采集频度和时间跨度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📈 峰值与谷值分析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周期内最高值出现在 02/05，为 2,077；最低值出现在 03/05，为 125。极值差距 1,952，波动幅度 335.2%，波动显著，需关注异常节点的驱动因素，建议排查是否受节假日、促销活动、外部政策变化等因素影响.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趋势阶段性特征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前半程（01/15至08/29）呈上升态势，后半程均值为 651。建议结合业务事件节点深入分析拐点成因，重点关注是否存在季节性波动、周期性波动或外部冲击等结构性因素。若数据量较少，趋势解读应以业务经验为主，辅以数据验证。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业务启示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综合趋势分析，当前数据反映出积极向好的发展态势。建议加大资源投入以把握增长机遇，同时关注增速的可持续性，避免盲目扩张。建议将数据与业务KPI目标进行对标分析，定期回顾趋势变化。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0800"/>
            <a:ext cx="16256000" cy="60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50800"/>
            <a:ext cx="3810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E5B8B"/>
                </a:solidFill>
                <a:latin typeface="微软雅黑"/>
              </a:defRPr>
            </a:pPr>
            <a:r>
              <a:rPr>
                <a:latin typeface="微软雅黑"/>
              </a:rPr>
              <a:t>5月6日客户意向项目跟踪数据日报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0" y="50800"/>
            <a:ext cx="2794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600" b="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2026年05月06日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914400"/>
            <a:ext cx="1143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客户类型分布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8824000"/>
            <a:ext cx="762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rPr>
                <a:latin typeface="微软雅黑"/>
              </a:rPr>
              <a:t>数据来源：客户意向项目跟踪系统 |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00" y="8824000"/>
            <a:ext cx="1778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888888"/>
                </a:solidFill>
                <a:latin typeface="微软雅黑"/>
              </a:defRPr>
            </a:pPr>
          </a:p>
        </p:txBody>
      </p:sp>
      <p:graphicFrame>
        <p:nvGraphicFramePr>
          <p:cNvPr id="11" name="Chart 10"/>
          <p:cNvGraphicFramePr>
            <a:graphicFrameLocks noGrp="1"/>
          </p:cNvGraphicFramePr>
          <p:nvPr/>
        </p:nvGraphicFramePr>
        <p:xfrm>
          <a:off x="762000" y="1803400"/>
          <a:ext cx="7902600" cy="6920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064600" y="1803400"/>
            <a:ext cx="6429400" cy="6920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客户类型分布概况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共有 6 个不同的客户类型，覆盖范围较为丰富。前3名合计占比 60.7%，集中度中等，呈现梯度递减分布。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排名第一: 个人客户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个人客户以 12,714台数（占比 23.7%）位居榜首，是第二名代理商的1.2倍，优势极为显著。该类别贡献了超过三分之一的台数，是整体业务的基本盘和核心增长极。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长尾分布特征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前三名累计 32,572台数（60.7%），剩余 3 个合计 21,011台数（39.2%），属于梯度递减型分布。头部贡献了绝大部分台数，尾部虽数量众多但单个贡献有限。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差异化与离散度分析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排名第一的客户类型个人客户的台数是全部分类均值的 1.4 倍，中位数分类（第4名）为 8,098台数，表明该维度分布较为均匀。头部与中位数的差距反映了客户类型维度上的分层特征，是运营资源重点倾斜方向。</a:t>
            </a:r>
          </a:p>
          <a:p>
            <a:pPr>
              <a:spcBef>
                <a:spcPts val="300"/>
              </a:spcBef>
            </a:pPr>
          </a:p>
          <a:p>
            <a:pPr>
              <a:lnSpc>
                <a:spcPct val="115000"/>
              </a:lnSpc>
              <a:defRPr sz="1200" b="1">
                <a:solidFill>
                  <a:srgbClr val="1E3A5F"/>
                </a:solidFill>
                <a:latin typeface="微软雅黑"/>
              </a:defRPr>
            </a:pPr>
            <a:r>
              <a:rPr>
                <a:latin typeface="微软雅黑"/>
              </a:rPr>
              <a:t>💡 业务启示</a:t>
            </a:r>
          </a:p>
          <a:p>
            <a:pPr>
              <a:lnSpc>
                <a:spcPct val="115000"/>
              </a:lnSpc>
              <a:spcBef>
                <a:spcPts val="100"/>
              </a:spcBef>
              <a:defRPr sz="1100">
                <a:solidFill>
                  <a:srgbClr val="333333"/>
                </a:solidFill>
                <a:latin typeface="微软雅黑"/>
              </a:defRPr>
            </a:pPr>
            <a:r>
              <a:rPr>
                <a:latin typeface="微软雅黑"/>
              </a:rPr>
              <a:t>建议重点关注 个人客户 的增量拓展与存量维护，同时深入分析排名中位类别的提升空间。对于 台数贡献较小的尾部类别（如占比低于3%的分类），可评估是否优化资源配置、调整运营策略或将资源向高回报类别倾斜。结合客户类型维度持续跟踪分布变化，及时把握结构性机会。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