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charts/chart2.xml" ContentType="application/vnd.openxmlformats-officedocument.drawingml.chart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charts/chart3.xml" ContentType="application/vnd.openxmlformats-officedocument.drawingml.chart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charts/chart4.xml" ContentType="application/vnd.openxmlformats-officedocument.drawingml.chart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charts/chart5.xml" ContentType="application/vnd.openxmlformats-officedocument.drawingml.chart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charts/chart6.xml" ContentType="application/vnd.openxmlformats-officedocument.drawingml.chart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Relationship Id="rId4" Type="http://schemas.openxmlformats.org/officeDocument/2006/relationships/custom-properties" Target="docProps/custom.xml" 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notesMasterIdLst>
    <p:notesMasterId r:id="rId13"/>
  </p:notesMasterIdLst>
  <p:sldSz cx="16256000" cy="9144000"/>
  <p:notesSz cx="9144000" cy="16256000"/>
  <p:embeddedFontLst>
    <p:embeddedFont>
      <p:font typeface="Liter" charset="-122" pitchFamily="34"/>
      <p:regular r:id="rId18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8" Type="http://schemas.openxmlformats.org/officeDocument/2006/relationships/font" Target="fonts/font1.fntdata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车辆台数</c:v>
                </c:pt>
              </c:strCache>
            </c:strRef>
          </c:tx>
          <c:spPr>
            <a:solidFill>
              <a:srgbClr val="1E3A5F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F172A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Sheet1!$A$2:$A$7</c:f>
              <c:multiLvlStrCache>
                <c:ptCount val="6"/>
                <c:lvl>
                  <c:pt idx="0">
                    <c:v>F 已发运</c:v>
                  </c:pt>
                  <c:pt idx="1">
                    <c:v>E 已付尾款待发运</c:v>
                  </c:pt>
                  <c:pt idx="2">
                    <c:v>D 已生产待付尾款</c:v>
                  </c:pt>
                  <c:pt idx="3">
                    <c:v>C 已付订金待生产</c:v>
                  </c:pt>
                  <c:pt idx="4">
                    <c:v>B 已锁定待付订金</c:v>
                  </c:pt>
                  <c:pt idx="5">
                    <c:v>A 合同拟定中</c:v>
                  </c:pt>
                </c:lvl>
              </c:multiLvlStrCache>
            </c:multiLvl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2005</c:v>
                </c:pt>
                <c:pt idx="1">
                  <c:v>2328</c:v>
                </c:pt>
                <c:pt idx="2">
                  <c:v>4436</c:v>
                </c:pt>
                <c:pt idx="3">
                  <c:v>4654</c:v>
                </c:pt>
                <c:pt idx="4">
                  <c:v>5009</c:v>
                </c:pt>
                <c:pt idx="5">
                  <c:v>7873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400" u="none">
                  <a:solidFill>
                    <a:srgbClr val="0F172A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67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F172A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majorGridlines>
          <c:spPr>
            <a:ln w="12700" cap="flat">
              <a:solidFill>
                <a:srgbClr val="e2e8f0"/>
              </a:solidFill>
              <a:prstDash val="dash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F172A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vehicles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1E3A5F"/>
              </a:solidFill>
              <a:effectLst/>
            </c:spPr>
          </c:dPt>
          <c:dPt>
            <c:idx val="1"/>
            <c:bubble3D val="0"/>
            <c:spPr>
              <a:solidFill>
                <a:srgbClr val="3B82F6"/>
              </a:solidFill>
              <a:effectLst/>
            </c:spPr>
          </c:dPt>
          <c:dPt>
            <c:idx val="2"/>
            <c:bubble3D val="0"/>
            <c:spPr>
              <a:solidFill>
                <a:srgbClr val="60A5FA"/>
              </a:solidFill>
              <a:effectLst/>
            </c:spPr>
          </c:dPt>
          <c:dPt>
            <c:idx val="3"/>
            <c:bubble3D val="0"/>
            <c:spPr>
              <a:solidFill>
                <a:srgbClr val="93C5FD"/>
              </a:solidFill>
              <a:effectLst/>
            </c:spPr>
          </c:dPt>
          <c:dPt>
            <c:idx val="4"/>
            <c:bubble3D val="0"/>
            <c:spPr>
              <a:solidFill>
                <a:srgbClr val="CBD5E1"/>
              </a:solidFill>
              <a:effectLst/>
            </c:spPr>
          </c:dPt>
          <c:dPt>
            <c:idx val="5"/>
            <c:bubble3D val="0"/>
            <c:spPr>
              <a:solidFill>
                <a:srgbClr val="94A3B8"/>
              </a:solidFill>
              <a:effectLst/>
            </c:spPr>
          </c:dPt>
          <c:dPt>
            <c:idx val="6"/>
            <c:bubble3D val="0"/>
            <c:spPr>
              <a:solidFill>
                <a:srgbClr val="E2E8F0"/>
              </a:solidFill>
              <a:effectLst/>
            </c:spPr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F172A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F172A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F172A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F172A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F172A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F172A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numFmt formatCode="0%" sourceLinked="0"/>
              <c:spPr/>
              <c:txPr>
                <a:bodyPr/>
                <a:lstStyle/>
                <a:p>
                  <a:pPr>
                    <a:defRPr sz="1200" b="0" i="0" u="none" strike="noStrike">
                      <a:solidFill>
                        <a:srgbClr val="0F172A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%" sourceLinked="0"/>
            <c:txPr>
              <a:bodyPr/>
              <a:lstStyle/>
              <a:p>
                <a:pPr>
                  <a:defRPr sz="1800" b="0" i="0" u="none" strike="noStrik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</c:dLbls>
          <c:cat>
            <c:strRef>
              <c:f>Sheet1!$A$2:$A$8</c:f>
              <c:strCache>
                <c:ptCount val="7"/>
                <c:pt idx="0">
                  <c:v>拉美</c:v>
                </c:pt>
                <c:pt idx="1">
                  <c:v>东南亚</c:v>
                </c:pt>
                <c:pt idx="2">
                  <c:v>非洲</c:v>
                </c:pt>
                <c:pt idx="3">
                  <c:v>中东</c:v>
                </c:pt>
                <c:pt idx="4">
                  <c:v>欧洲</c:v>
                </c:pt>
                <c:pt idx="5">
                  <c:v>中国及特区</c:v>
                </c:pt>
                <c:pt idx="6">
                  <c:v>其他</c:v>
                </c:pt>
              </c:strCache>
            </c:strRef>
          </c:cat>
          <c:val>
            <c:numRef>
              <c:f>Sheet1!$B$2:$B$8</c:f>
              <c:numCache>
                <c:ptCount val="7"/>
                <c:pt idx="0">
                  <c:v>6429</c:v>
                </c:pt>
                <c:pt idx="1">
                  <c:v>6061</c:v>
                </c:pt>
                <c:pt idx="2">
                  <c:v>5622</c:v>
                </c:pt>
                <c:pt idx="3">
                  <c:v>3455</c:v>
                </c:pt>
                <c:pt idx="4">
                  <c:v>1547</c:v>
                </c:pt>
                <c:pt idx="5">
                  <c:v>568</c:v>
                </c:pt>
                <c:pt idx="6">
                  <c:v>2623</c:v>
                </c:pt>
              </c:numCache>
            </c:numRef>
          </c:val>
        </c:ser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200">
              <a:solidFill>
                <a:srgbClr val="0F172A"/>
              </a:solidFill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车辆台数</c:v>
                </c:pt>
              </c:strCache>
            </c:strRef>
          </c:tx>
          <c:spPr>
            <a:solidFill>
              <a:srgbClr val="1E3A5F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300" u="none">
                    <a:solidFill>
                      <a:srgbClr val="0F172A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Sheet1!$A$2:$A$11</c:f>
              <c:multiLvlStrCache>
                <c:ptCount val="10"/>
                <c:lvl>
                  <c:pt idx="0">
                    <c:v>老挝</c:v>
                  </c:pt>
                  <c:pt idx="1">
                    <c:v>阿尔及利亚</c:v>
                  </c:pt>
                  <c:pt idx="2">
                    <c:v>巴拉圭</c:v>
                  </c:pt>
                  <c:pt idx="3">
                    <c:v>斯里兰卡</c:v>
                  </c:pt>
                  <c:pt idx="4">
                    <c:v>马来西亚</c:v>
                  </c:pt>
                  <c:pt idx="5">
                    <c:v>科威特</c:v>
                  </c:pt>
                  <c:pt idx="6">
                    <c:v>缅甸</c:v>
                  </c:pt>
                  <c:pt idx="7">
                    <c:v>蒙古</c:v>
                  </c:pt>
                  <c:pt idx="8">
                    <c:v>玻利维亚</c:v>
                  </c:pt>
                  <c:pt idx="9">
                    <c:v>约旦</c:v>
                  </c:pt>
                </c:lvl>
              </c:multiLvlStrCache>
            </c:multiLvl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1007</c:v>
                </c:pt>
                <c:pt idx="1">
                  <c:v>807</c:v>
                </c:pt>
                <c:pt idx="2">
                  <c:v>757</c:v>
                </c:pt>
                <c:pt idx="3">
                  <c:v>746</c:v>
                </c:pt>
                <c:pt idx="4">
                  <c:v>740</c:v>
                </c:pt>
                <c:pt idx="5">
                  <c:v>722</c:v>
                </c:pt>
                <c:pt idx="6">
                  <c:v>666</c:v>
                </c:pt>
                <c:pt idx="7">
                  <c:v>652</c:v>
                </c:pt>
                <c:pt idx="8">
                  <c:v>651</c:v>
                </c:pt>
                <c:pt idx="9">
                  <c:v>640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300" u="none">
                  <a:solidFill>
                    <a:srgbClr val="0F172A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25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dash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F172A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majorGridlines>
          <c:spPr>
            <a:ln w="12700" cap="flat">
              <a:solidFill>
                <a:srgbClr val="E0E6F1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F172A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lin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每日合同数</c:v>
                </c:pt>
              </c:strCache>
            </c:strRef>
          </c:tx>
          <c:spPr>
            <a:solidFill>
              <a:srgbClr val="1E3A5F"/>
            </a:solidFill>
            <a:ln w="25400" cap="flat">
              <a:solidFill>
                <a:srgbClr val="1E3A5F"/>
              </a:solidFill>
              <a:prstDash val="solid"/>
              <a:round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marker>
            <c:symbol val="circle"/>
            <c:size val="6"/>
            <c:spPr>
              <a:solidFill>
                <a:srgbClr val="1E3A5F"/>
              </a:solidFill>
              <a:ln w="9525" cap="flat">
                <a:solidFill>
                  <a:srgbClr val="1E3A5F"/>
                </a:solidFill>
                <a:prstDash val="solid"/>
                <a:round/>
              </a:ln>
              <a:effectLst/>
            </c:spPr>
          </c:marker>
          <c:cat>
            <c:multiLvlStrRef>
              <c:f>Sheet1!$A$2:$A$31</c:f>
              <c:multiLvlStrCache>
                <c:ptCount val="30"/>
                <c:lvl>
                  <c:pt idx="0">
                    <c:v>4/01</c:v>
                  </c:pt>
                  <c:pt idx="1">
                    <c:v>4/02</c:v>
                  </c:pt>
                  <c:pt idx="2">
                    <c:v>4/03</c:v>
                  </c:pt>
                  <c:pt idx="3">
                    <c:v>4/04</c:v>
                  </c:pt>
                  <c:pt idx="4">
                    <c:v>4/05</c:v>
                  </c:pt>
                  <c:pt idx="5">
                    <c:v>4/06</c:v>
                  </c:pt>
                  <c:pt idx="6">
                    <c:v>4/07</c:v>
                  </c:pt>
                  <c:pt idx="7">
                    <c:v>4/08</c:v>
                  </c:pt>
                  <c:pt idx="8">
                    <c:v>4/09</c:v>
                  </c:pt>
                  <c:pt idx="9">
                    <c:v>4/10</c:v>
                  </c:pt>
                  <c:pt idx="10">
                    <c:v>4/11</c:v>
                  </c:pt>
                  <c:pt idx="11">
                    <c:v>4/12</c:v>
                  </c:pt>
                  <c:pt idx="12">
                    <c:v>4/13</c:v>
                  </c:pt>
                  <c:pt idx="13">
                    <c:v>4/14</c:v>
                  </c:pt>
                  <c:pt idx="14">
                    <c:v>4/15</c:v>
                  </c:pt>
                  <c:pt idx="15">
                    <c:v>4/16</c:v>
                  </c:pt>
                  <c:pt idx="16">
                    <c:v>4/17</c:v>
                  </c:pt>
                  <c:pt idx="17">
                    <c:v>4/18</c:v>
                  </c:pt>
                  <c:pt idx="18">
                    <c:v>4/19</c:v>
                  </c:pt>
                  <c:pt idx="19">
                    <c:v>4/20</c:v>
                  </c:pt>
                  <c:pt idx="20">
                    <c:v>4/21</c:v>
                  </c:pt>
                  <c:pt idx="21">
                    <c:v>4/22</c:v>
                  </c:pt>
                  <c:pt idx="22">
                    <c:v>4/23</c:v>
                  </c:pt>
                  <c:pt idx="23">
                    <c:v>4/24</c:v>
                  </c:pt>
                  <c:pt idx="24">
                    <c:v>4/25</c:v>
                  </c:pt>
                  <c:pt idx="25">
                    <c:v>4/26</c:v>
                  </c:pt>
                  <c:pt idx="26">
                    <c:v>4/27</c:v>
                  </c:pt>
                  <c:pt idx="27">
                    <c:v>4/28</c:v>
                  </c:pt>
                  <c:pt idx="28">
                    <c:v>4/29</c:v>
                  </c:pt>
                  <c:pt idx="29">
                    <c:v>4/30</c:v>
                  </c:pt>
                </c:lvl>
              </c:multiLvlStrCache>
            </c:multiLvlStrRef>
          </c:cat>
          <c:val>
            <c:numRef>
              <c:f>Sheet1!$B$2:$B$31</c:f>
              <c:numCache>
                <c:formatCode>General</c:formatCode>
                <c:ptCount val="30"/>
                <c:pt idx="0">
                  <c:v>50</c:v>
                </c:pt>
                <c:pt idx="1">
                  <c:v>45</c:v>
                </c:pt>
                <c:pt idx="2">
                  <c:v>46</c:v>
                </c:pt>
                <c:pt idx="3">
                  <c:v>44</c:v>
                </c:pt>
                <c:pt idx="4">
                  <c:v>57</c:v>
                </c:pt>
                <c:pt idx="5">
                  <c:v>56</c:v>
                </c:pt>
                <c:pt idx="6">
                  <c:v>59</c:v>
                </c:pt>
                <c:pt idx="7">
                  <c:v>48</c:v>
                </c:pt>
                <c:pt idx="8">
                  <c:v>53</c:v>
                </c:pt>
                <c:pt idx="9">
                  <c:v>47</c:v>
                </c:pt>
                <c:pt idx="10">
                  <c:v>54</c:v>
                </c:pt>
                <c:pt idx="11">
                  <c:v>50</c:v>
                </c:pt>
                <c:pt idx="12">
                  <c:v>46</c:v>
                </c:pt>
                <c:pt idx="13">
                  <c:v>37</c:v>
                </c:pt>
                <c:pt idx="14">
                  <c:v>51</c:v>
                </c:pt>
                <c:pt idx="15">
                  <c:v>35</c:v>
                </c:pt>
                <c:pt idx="16">
                  <c:v>37</c:v>
                </c:pt>
                <c:pt idx="17">
                  <c:v>56</c:v>
                </c:pt>
                <c:pt idx="18">
                  <c:v>38</c:v>
                </c:pt>
                <c:pt idx="19">
                  <c:v>46</c:v>
                </c:pt>
                <c:pt idx="20">
                  <c:v>39</c:v>
                </c:pt>
                <c:pt idx="21">
                  <c:v>46</c:v>
                </c:pt>
                <c:pt idx="22">
                  <c:v>36</c:v>
                </c:pt>
                <c:pt idx="23">
                  <c:v>59</c:v>
                </c:pt>
                <c:pt idx="24">
                  <c:v>51</c:v>
                </c:pt>
                <c:pt idx="25">
                  <c:v>38</c:v>
                </c:pt>
                <c:pt idx="26">
                  <c:v>58</c:v>
                </c:pt>
                <c:pt idx="27">
                  <c:v>55</c:v>
                </c:pt>
                <c:pt idx="28">
                  <c:v>57</c:v>
                </c:pt>
                <c:pt idx="29">
                  <c:v>58</c:v>
                </c:pt>
              </c:numCache>
            </c:numRef>
          </c:val>
          <c:smooth val="1"/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marker val="1"/>
        <c:axId val="2094734554"/>
        <c:axId val="2094734552"/>
        <c:axId val="2094734556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  <c:max val="70"/>
          <c:min val="0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dash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车辆台数</c:v>
                </c:pt>
              </c:strCache>
            </c:strRef>
          </c:tx>
          <c:spPr>
            <a:solidFill>
              <a:srgbClr val="1E3A5F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F172A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Sheet1!$A$2:$A$10</c:f>
              <c:multiLvlStrCache>
                <c:ptCount val="9"/>
                <c:lvl>
                  <c:pt idx="0">
                    <c:v>张雨点</c:v>
                  </c:pt>
                  <c:pt idx="1">
                    <c:v>郭娜</c:v>
                  </c:pt>
                  <c:pt idx="2">
                    <c:v>黄晓安</c:v>
                  </c:pt>
                  <c:pt idx="3">
                    <c:v>梁兴龙</c:v>
                  </c:pt>
                  <c:pt idx="4">
                    <c:v>张熙</c:v>
                  </c:pt>
                  <c:pt idx="5">
                    <c:v>梅青贤</c:v>
                  </c:pt>
                  <c:pt idx="6">
                    <c:v>韦宇洁</c:v>
                  </c:pt>
                  <c:pt idx="7">
                    <c:v>黄琪惠</c:v>
                  </c:pt>
                  <c:pt idx="8">
                    <c:v>陈闽慧</c:v>
                  </c:pt>
                </c:lvl>
              </c:multiLvlStrCache>
            </c:multiLvl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2359</c:v>
                </c:pt>
                <c:pt idx="1">
                  <c:v>2643</c:v>
                </c:pt>
                <c:pt idx="2">
                  <c:v>2762</c:v>
                </c:pt>
                <c:pt idx="3">
                  <c:v>2788</c:v>
                </c:pt>
                <c:pt idx="4">
                  <c:v>2833</c:v>
                </c:pt>
                <c:pt idx="5">
                  <c:v>2944</c:v>
                </c:pt>
                <c:pt idx="6">
                  <c:v>3194</c:v>
                </c:pt>
                <c:pt idx="7">
                  <c:v>3223</c:v>
                </c:pt>
                <c:pt idx="8">
                  <c:v>3559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F172A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25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dash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300" b="0" i="0" u="none" strike="noStrike">
                <a:solidFill>
                  <a:srgbClr val="0F172A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majorGridlines>
          <c:spPr>
            <a:ln w="12700" cap="flat">
              <a:solidFill>
                <a:srgbClr val="E0E6F1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300" b="0" i="0" u="none" strike="noStrike">
                <a:solidFill>
                  <a:srgbClr val="0F172A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涉及订单数</c:v>
                </c:pt>
              </c:strCache>
            </c:strRef>
          </c:tx>
          <c:spPr>
            <a:solidFill>
              <a:srgbClr val="D97706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F172A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Sheet1!$A$2:$A$11</c:f>
              <c:multiLvlStrCache>
                <c:ptCount val="10"/>
                <c:lvl>
                  <c:pt idx="0">
                    <c:v>需海关确认</c:v>
                  </c:pt>
                  <c:pt idx="1">
                    <c:v>需物流确认</c:v>
                  </c:pt>
                  <c:pt idx="2">
                    <c:v>需工厂确认排期</c:v>
                  </c:pt>
                  <c:pt idx="3">
                    <c:v>需质量部检测</c:v>
                  </c:pt>
                  <c:pt idx="4">
                    <c:v>需市场产品资料</c:v>
                  </c:pt>
                  <c:pt idx="5">
                    <c:v>需领导审批折扣</c:v>
                  </c:pt>
                  <c:pt idx="6">
                    <c:v>需法务审核</c:v>
                  </c:pt>
                  <c:pt idx="7">
                    <c:v>需保险确认</c:v>
                  </c:pt>
                  <c:pt idx="8">
                    <c:v>需售后配件</c:v>
                  </c:pt>
                  <c:pt idx="9">
                    <c:v>需财务确认</c:v>
                  </c:pt>
                </c:lvl>
              </c:multiLvlStrCache>
            </c:multiLvl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35</c:v>
                </c:pt>
                <c:pt idx="1">
                  <c:v>39</c:v>
                </c:pt>
                <c:pt idx="2">
                  <c:v>45</c:v>
                </c:pt>
                <c:pt idx="3">
                  <c:v>46</c:v>
                </c:pt>
                <c:pt idx="4">
                  <c:v>50</c:v>
                </c:pt>
                <c:pt idx="5">
                  <c:v>51</c:v>
                </c:pt>
                <c:pt idx="6">
                  <c:v>52</c:v>
                </c:pt>
                <c:pt idx="7">
                  <c:v>52</c:v>
                </c:pt>
                <c:pt idx="8">
                  <c:v>55</c:v>
                </c:pt>
                <c:pt idx="9">
                  <c:v>86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F172A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25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dash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300" b="0" i="0" u="none" strike="noStrike">
                <a:solidFill>
                  <a:srgbClr val="0F172A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majorGridlines>
          <c:spPr>
            <a:ln w="12700" cap="flat">
              <a:solidFill>
                <a:srgbClr val="E0E6F1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300" b="0" i="0" u="none" strike="noStrike">
                <a:solidFill>
                  <a:srgbClr val="0F172A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2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3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4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5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6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9144000"/>
          </a:xfrm>
          <a:prstGeom prst="rect">
            <a:avLst/>
          </a:prstGeom>
          <a:solidFill>
            <a:srgbClr val="F1F5F9"/>
          </a:solidFill>
          <a:ln/>
        </p:spPr>
      </p:sp>
      <p:sp>
        <p:nvSpPr>
          <p:cNvPr id="3" name="Shape 1"/>
          <p:cNvSpPr/>
          <p:nvPr/>
        </p:nvSpPr>
        <p:spPr>
          <a:xfrm>
            <a:off x="9144000" y="0"/>
            <a:ext cx="7112000" cy="91440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4" name="Shape 2"/>
          <p:cNvSpPr/>
          <p:nvPr/>
        </p:nvSpPr>
        <p:spPr>
          <a:xfrm>
            <a:off x="9906000" y="762000"/>
            <a:ext cx="5080000" cy="76200"/>
          </a:xfrm>
          <a:prstGeom prst="rect">
            <a:avLst/>
          </a:prstGeom>
          <a:solidFill>
            <a:srgbClr val="FFFFFF">
              <a:alpha val="25098"/>
            </a:srgbClr>
          </a:solidFill>
          <a:ln/>
        </p:spPr>
      </p:sp>
      <p:sp>
        <p:nvSpPr>
          <p:cNvPr id="5" name="Shape 3"/>
          <p:cNvSpPr/>
          <p:nvPr/>
        </p:nvSpPr>
        <p:spPr>
          <a:xfrm>
            <a:off x="9906000" y="8128000"/>
            <a:ext cx="5080000" cy="76200"/>
          </a:xfrm>
          <a:prstGeom prst="rect">
            <a:avLst/>
          </a:prstGeom>
          <a:solidFill>
            <a:srgbClr val="FFFFFF">
              <a:alpha val="25098"/>
            </a:srgbClr>
          </a:solidFill>
          <a:ln/>
        </p:spPr>
      </p:sp>
      <p:sp>
        <p:nvSpPr>
          <p:cNvPr id="6" name="Shape 4"/>
          <p:cNvSpPr/>
          <p:nvPr/>
        </p:nvSpPr>
        <p:spPr>
          <a:xfrm>
            <a:off x="11176000" y="5588000"/>
            <a:ext cx="1397000" cy="1397000"/>
          </a:xfrm>
          <a:prstGeom prst="ellipse">
            <a:avLst/>
          </a:prstGeom>
          <a:solidFill>
            <a:srgbClr val="FFFFFF">
              <a:alpha val="6275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9144000" y="1016000"/>
            <a:ext cx="0" cy="7112000"/>
          </a:xfrm>
          <a:prstGeom prst="straightConnector1">
            <a:avLst/>
          </a:prstGeom>
          <a:noFill/>
          <a:ln w="12700">
            <a:solidFill>
              <a:srgbClr val="FFFFFF">
                <a:alpha val="18824"/>
              </a:srgbClr>
            </a:solidFill>
            <a:prstDash val="solid"/>
            <a:headEnd type="none"/>
            <a:tailEnd type="none"/>
          </a:ln>
        </p:spPr>
      </p:sp>
      <p:sp>
        <p:nvSpPr>
          <p:cNvPr id="8" name="Text 6"/>
          <p:cNvSpPr/>
          <p:nvPr/>
        </p:nvSpPr>
        <p:spPr>
          <a:xfrm>
            <a:off x="1016000" y="2540000"/>
            <a:ext cx="7366000" cy="889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海外订单月度数据报告</a:t>
            </a:r>
            <a:endParaRPr lang="en-US" sz="4800" dirty="0"/>
          </a:p>
        </p:txBody>
      </p:sp>
      <p:sp>
        <p:nvSpPr>
          <p:cNvPr id="9" name="Text 7"/>
          <p:cNvSpPr/>
          <p:nvPr/>
        </p:nvSpPr>
        <p:spPr>
          <a:xfrm>
            <a:off x="1016000" y="3683000"/>
            <a:ext cx="7366000" cy="508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2026年4月 | 海外事业部</a:t>
            </a:r>
            <a:endParaRPr lang="en-US" sz="2200" dirty="0"/>
          </a:p>
        </p:txBody>
      </p:sp>
      <p:sp>
        <p:nvSpPr>
          <p:cNvPr id="10" name="Shape 8"/>
          <p:cNvSpPr/>
          <p:nvPr/>
        </p:nvSpPr>
        <p:spPr>
          <a:xfrm>
            <a:off x="1016000" y="4572000"/>
            <a:ext cx="2540000" cy="0"/>
          </a:xfrm>
          <a:prstGeom prst="straightConnector1">
            <a:avLst/>
          </a:prstGeom>
          <a:noFill/>
          <a:ln w="25400">
            <a:solidFill>
              <a:srgbClr val="D97706"/>
            </a:solidFill>
            <a:prstDash val="solid"/>
            <a:headEnd type="none"/>
            <a:tailEnd type="none"/>
          </a:ln>
        </p:spPr>
      </p:sp>
      <p:sp>
        <p:nvSpPr>
          <p:cNvPr id="11" name="Text 9"/>
          <p:cNvSpPr/>
          <p:nvPr/>
        </p:nvSpPr>
        <p:spPr>
          <a:xfrm>
            <a:off x="1016000" y="4953000"/>
            <a:ext cx="7366000" cy="101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累计追踪 </a:t>
            </a:r>
            <a:pPr>
              <a:lnSpc>
                <a:spcPct val="150000"/>
              </a:lnSpc>
            </a:pPr>
            <a:r>
              <a:rPr lang="en-US" sz="18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1,444</a:t>
            </a:r>
            <a:pPr>
              <a:lnSpc>
                <a:spcPct val="15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单合同</a:t>
            </a:r>
            <a:endParaRPr lang="en-US" sz="1800" dirty="0"/>
          </a:p>
          <a:p>
            <a:pPr>
              <a:lnSpc>
                <a:spcPct val="15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覆盖 </a:t>
            </a:r>
            <a:pPr>
              <a:lnSpc>
                <a:spcPct val="150000"/>
              </a:lnSpc>
            </a:pPr>
            <a:r>
              <a:rPr lang="en-US" sz="18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26,305</a:t>
            </a:r>
            <a:pPr>
              <a:lnSpc>
                <a:spcPct val="15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台车辆 | 涉及 </a:t>
            </a:r>
            <a:pPr>
              <a:lnSpc>
                <a:spcPct val="150000"/>
              </a:lnSpc>
            </a:pPr>
            <a:r>
              <a:rPr lang="en-US" sz="18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50+</a:t>
            </a:r>
            <a:pPr>
              <a:lnSpc>
                <a:spcPct val="15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个目的国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9906000" y="2540000"/>
            <a:ext cx="2286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>
                    <a:alpha val="50196"/>
                  </a:srgbClr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合同总数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9906000" y="2857500"/>
            <a:ext cx="2286000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1,444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12446000" y="2540000"/>
            <a:ext cx="2286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>
                    <a:alpha val="50196"/>
                  </a:srgbClr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车辆总数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12446000" y="2857500"/>
            <a:ext cx="2286000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26,305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9906000" y="3937000"/>
            <a:ext cx="2286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>
                    <a:alpha val="50196"/>
                  </a:srgbClr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目的国家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9906000" y="4254500"/>
            <a:ext cx="2286000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50+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12446000" y="3937000"/>
            <a:ext cx="2286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>
                    <a:alpha val="50196"/>
                  </a:srgbClr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负责团队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12446000" y="4254500"/>
            <a:ext cx="2286000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9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9906000" y="7112000"/>
            <a:ext cx="5588000" cy="317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>
                    <a:alpha val="37647"/>
                  </a:srgbClr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海外事业部 | 2026年4月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Shape 1"/>
          <p:cNvSpPr/>
          <p:nvPr/>
        </p:nvSpPr>
        <p:spPr>
          <a:xfrm>
            <a:off x="12192000" y="0"/>
            <a:ext cx="4064000" cy="38100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4" name="Text 2"/>
          <p:cNvSpPr/>
          <p:nvPr/>
        </p:nvSpPr>
        <p:spPr>
          <a:xfrm>
            <a:off x="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月度总览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064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订单状态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8128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区域趋势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2192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团队展望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0" y="508000"/>
            <a:ext cx="16256000" cy="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9" name="Shape 7"/>
          <p:cNvSpPr/>
          <p:nvPr/>
        </p:nvSpPr>
        <p:spPr>
          <a:xfrm>
            <a:off x="762000" y="711200"/>
            <a:ext cx="50800" cy="3556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10" name="Text 8"/>
          <p:cNvSpPr/>
          <p:nvPr/>
        </p:nvSpPr>
        <p:spPr>
          <a:xfrm>
            <a:off x="965200" y="660400"/>
            <a:ext cx="11430000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5月展望：预测交付4,215台，重点关注交付转化</a:t>
            </a:r>
            <a:endParaRPr lang="en-US" sz="2800" dirty="0"/>
          </a:p>
        </p:txBody>
      </p:sp>
      <p:sp>
        <p:nvSpPr>
          <p:cNvPr id="11" name="Shape 9"/>
          <p:cNvSpPr/>
          <p:nvPr/>
        </p:nvSpPr>
        <p:spPr>
          <a:xfrm>
            <a:off x="762000" y="1397000"/>
            <a:ext cx="7366000" cy="6731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000000">
                <a:alpha val="3922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1143000" y="1651000"/>
            <a:ext cx="6604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5月重点工作目标</a:t>
            </a:r>
            <a:endParaRPr lang="en-US" sz="2200" dirty="0"/>
          </a:p>
        </p:txBody>
      </p:sp>
      <p:sp>
        <p:nvSpPr>
          <p:cNvPr id="13" name="Shape 11"/>
          <p:cNvSpPr/>
          <p:nvPr/>
        </p:nvSpPr>
        <p:spPr>
          <a:xfrm>
            <a:off x="1143000" y="2159000"/>
            <a:ext cx="6604000" cy="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14" name="Text 12"/>
          <p:cNvSpPr/>
          <p:nvPr/>
        </p:nvSpPr>
        <p:spPr>
          <a:xfrm>
            <a:off x="1143000" y="2413000"/>
            <a:ext cx="6604000" cy="5397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60000"/>
              </a:lnSpc>
            </a:pPr>
            <a:r>
              <a:rPr lang="en-US" sz="18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目标一：交付冲刺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预测交付4,215台，推动待发运134单/2,328台尽快发运</a:t>
            </a:r>
            <a:endParaRPr lang="en-US" sz="1800" dirty="0"/>
          </a:p>
          <a:p>
            <a:pPr>
              <a:lnSpc>
                <a:spcPct val="160000"/>
              </a:lnSpc>
              <a:spcBef>
                <a:spcPts val="1200"/>
              </a:spcBef>
            </a:pPr>
            <a:r>
              <a:rPr lang="en-US" sz="1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目标二：尾款回收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推进224单/4,436台完成尾款支付，转化至发运阶段</a:t>
            </a:r>
            <a:endParaRPr lang="en-US" sz="1800" dirty="0"/>
          </a:p>
          <a:p>
            <a:pPr>
              <a:lnSpc>
                <a:spcPct val="160000"/>
              </a:lnSpc>
              <a:spcBef>
                <a:spcPts val="1200"/>
              </a:spcBef>
            </a:pPr>
            <a:r>
              <a:rPr lang="en-US" sz="1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目标三：新签拓展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新签合同目标400单/7,000台，重点开拓中东市场</a:t>
            </a:r>
            <a:endParaRPr lang="en-US" sz="1800" dirty="0"/>
          </a:p>
          <a:p>
            <a:pPr>
              <a:lnSpc>
                <a:spcPct val="160000"/>
              </a:lnSpc>
              <a:spcBef>
                <a:spcPts val="1200"/>
              </a:spcBef>
            </a:pPr>
            <a:r>
              <a:rPr lang="en-US" sz="1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目标四：转化提速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将A阶段448单合同推进至B阶段，转化率目标30%</a:t>
            </a:r>
            <a:endParaRPr lang="en-US" sz="1800" dirty="0"/>
          </a:p>
          <a:p>
            <a:pPr>
              <a:lnSpc>
                <a:spcPct val="160000"/>
              </a:lnSpc>
              <a:spcBef>
                <a:spcPts val="1200"/>
              </a:spcBef>
            </a:pPr>
            <a:r>
              <a:rPr lang="en-US" sz="1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目标五：流程优化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建立跨部门支持需求SLA机制，将处理时效缩短至48h</a:t>
            </a:r>
            <a:endParaRPr lang="en-US" sz="1800" dirty="0"/>
          </a:p>
        </p:txBody>
      </p:sp>
      <p:sp>
        <p:nvSpPr>
          <p:cNvPr id="15" name="Shape 13"/>
          <p:cNvSpPr/>
          <p:nvPr/>
        </p:nvSpPr>
        <p:spPr>
          <a:xfrm>
            <a:off x="8509000" y="1397000"/>
            <a:ext cx="6985000" cy="6731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000000">
                <a:alpha val="3922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8890000" y="1651000"/>
            <a:ext cx="6223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风险提示与应对</a:t>
            </a:r>
            <a:endParaRPr lang="en-US" sz="2200" dirty="0"/>
          </a:p>
        </p:txBody>
      </p:sp>
      <p:sp>
        <p:nvSpPr>
          <p:cNvPr id="17" name="Shape 15"/>
          <p:cNvSpPr/>
          <p:nvPr/>
        </p:nvSpPr>
        <p:spPr>
          <a:xfrm>
            <a:off x="8890000" y="2159000"/>
            <a:ext cx="6223000" cy="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18" name="Text 16"/>
          <p:cNvSpPr/>
          <p:nvPr/>
        </p:nvSpPr>
        <p:spPr>
          <a:xfrm>
            <a:off x="8890000" y="2413000"/>
            <a:ext cx="6223000" cy="5397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60000"/>
              </a:lnSpc>
            </a:pPr>
            <a:r>
              <a:rPr lang="en-US" sz="18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⚠ 风险一：流程阻塞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84%订单存在支持需求，跨部门协调效率直接影响交付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8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应对：</a:t>
            </a:r>
            <a:pPr>
              <a:lnSpc>
                <a:spcPct val="16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建立专项协调小组，每周跟踪</a:t>
            </a:r>
            <a:endParaRPr lang="en-US" sz="1800" dirty="0"/>
          </a:p>
          <a:p>
            <a:pPr>
              <a:lnSpc>
                <a:spcPct val="160000"/>
              </a:lnSpc>
              <a:spcBef>
                <a:spcPts val="1200"/>
              </a:spcBef>
            </a:pPr>
            <a:r>
              <a:rPr lang="en-US" sz="18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⚠ 风险二：早期订单堆积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47%订单停留在A/B阶段，转化周期过长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8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应对：</a:t>
            </a:r>
            <a:pPr>
              <a:lnSpc>
                <a:spcPct val="16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优化合同审批流程，设置阶段时限</a:t>
            </a:r>
            <a:endParaRPr lang="en-US" sz="1800" dirty="0"/>
          </a:p>
          <a:p>
            <a:pPr>
              <a:lnSpc>
                <a:spcPct val="160000"/>
              </a:lnSpc>
              <a:spcBef>
                <a:spcPts val="1200"/>
              </a:spcBef>
            </a:pPr>
            <a:r>
              <a:rPr lang="en-US" sz="18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⚠ 风险三：交付缺口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5月预测交付4,215台，需确保生产和物流按时到位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8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应对：</a:t>
            </a:r>
            <a:pPr>
              <a:lnSpc>
                <a:spcPct val="16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提前锁定生产排期和物流舱位</a:t>
            </a:r>
            <a:endParaRPr lang="en-US" sz="1800" dirty="0"/>
          </a:p>
        </p:txBody>
      </p:sp>
    </p:spTree>
  </p:cSld>
  <p:clrMapOvr>
    <a:masterClrMapping/>
  </p:clrMapOvr>
  <p:transition>
    <p:fade/>
    <p:spd val="me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1E3A5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762000" y="762000"/>
            <a:ext cx="1651000" cy="1651000"/>
          </a:xfrm>
          <a:prstGeom prst="ellipse">
            <a:avLst/>
          </a:prstGeom>
          <a:solidFill>
            <a:srgbClr val="FFFFFF">
              <a:alpha val="3137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12700000" y="5588000"/>
            <a:ext cx="3048000" cy="3048000"/>
          </a:xfrm>
          <a:prstGeom prst="ellipse">
            <a:avLst/>
          </a:prstGeom>
          <a:solidFill>
            <a:srgbClr val="FFFFFF">
              <a:alpha val="3137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5588000" y="3048000"/>
            <a:ext cx="5080000" cy="0"/>
          </a:xfrm>
          <a:prstGeom prst="straightConnector1">
            <a:avLst/>
          </a:prstGeom>
          <a:noFill/>
          <a:ln w="25400">
            <a:solidFill>
              <a:srgbClr val="D97706"/>
            </a:solidFill>
            <a:prstDash val="solid"/>
            <a:headEnd type="none"/>
            <a:tailEnd type="none"/>
          </a:ln>
        </p:spPr>
      </p:sp>
      <p:sp>
        <p:nvSpPr>
          <p:cNvPr id="5" name="Text 3"/>
          <p:cNvSpPr/>
          <p:nvPr/>
        </p:nvSpPr>
        <p:spPr>
          <a:xfrm>
            <a:off x="2540000" y="3302000"/>
            <a:ext cx="11176000" cy="1016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48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感谢关注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2540000" y="4572000"/>
            <a:ext cx="11176000" cy="508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200" dirty="0">
                <a:solidFill>
                  <a:srgbClr val="FFFFFF">
                    <a:alpha val="56471"/>
                  </a:srgbClr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海外订单月度数据报告 | 2026年4月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5588000" y="5461000"/>
            <a:ext cx="5080000" cy="0"/>
          </a:xfrm>
          <a:prstGeom prst="straightConnector1">
            <a:avLst/>
          </a:prstGeom>
          <a:noFill/>
          <a:ln w="12700">
            <a:solidFill>
              <a:srgbClr val="FFFFFF">
                <a:alpha val="25098"/>
              </a:srgbClr>
            </a:solidFill>
            <a:prstDash val="solid"/>
            <a:headEnd type="none"/>
            <a:tailEnd type="none"/>
          </a:ln>
        </p:spPr>
      </p:sp>
      <p:sp>
        <p:nvSpPr>
          <p:cNvPr id="8" name="Text 6"/>
          <p:cNvSpPr/>
          <p:nvPr/>
        </p:nvSpPr>
        <p:spPr>
          <a:xfrm>
            <a:off x="3810000" y="5842000"/>
            <a:ext cx="8636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FFFFFF">
                    <a:alpha val="37647"/>
                  </a:srgbClr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数据驱动决策 | 持续优化流程 | 海外事业部</a:t>
            </a:r>
            <a:endParaRPr lang="en-US" sz="1600" dirty="0"/>
          </a:p>
        </p:txBody>
      </p:sp>
      <p:sp>
        <p:nvSpPr>
          <p:cNvPr id="9" name="Shape 7"/>
          <p:cNvSpPr/>
          <p:nvPr/>
        </p:nvSpPr>
        <p:spPr>
          <a:xfrm>
            <a:off x="4318000" y="6731000"/>
            <a:ext cx="7620000" cy="762000"/>
          </a:xfrm>
          <a:prstGeom prst="rect">
            <a:avLst/>
          </a:prstGeom>
          <a:solidFill>
            <a:srgbClr val="FFFFFF">
              <a:alpha val="8235"/>
            </a:srgbClr>
          </a:solidFill>
          <a:ln/>
        </p:spPr>
      </p:sp>
      <p:sp>
        <p:nvSpPr>
          <p:cNvPr id="10" name="Text 8"/>
          <p:cNvSpPr/>
          <p:nvPr/>
        </p:nvSpPr>
        <p:spPr>
          <a:xfrm>
            <a:off x="4572000" y="6794500"/>
            <a:ext cx="1778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1200" dirty="0">
                <a:solidFill>
                  <a:srgbClr val="FFFFFF">
                    <a:alpha val="37647"/>
                  </a:srgbClr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合同总数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572000" y="7048500"/>
            <a:ext cx="1778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0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1,444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6604000" y="6794500"/>
            <a:ext cx="1778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1200" dirty="0">
                <a:solidFill>
                  <a:srgbClr val="FFFFFF">
                    <a:alpha val="37647"/>
                  </a:srgbClr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车辆总数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6604000" y="7048500"/>
            <a:ext cx="1778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0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26,305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8636000" y="6794500"/>
            <a:ext cx="1778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1200" dirty="0">
                <a:solidFill>
                  <a:srgbClr val="FFFFFF">
                    <a:alpha val="37647"/>
                  </a:srgbClr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目的国家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8636000" y="7048500"/>
            <a:ext cx="1778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0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50+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10668000" y="6794500"/>
            <a:ext cx="1016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1200" dirty="0">
                <a:solidFill>
                  <a:srgbClr val="FFFFFF">
                    <a:alpha val="37647"/>
                  </a:srgbClr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团队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0668000" y="7048500"/>
            <a:ext cx="1016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0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9人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35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3" name="Text 1"/>
          <p:cNvSpPr/>
          <p:nvPr/>
        </p:nvSpPr>
        <p:spPr>
          <a:xfrm>
            <a:off x="762000" y="635000"/>
            <a:ext cx="381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spc="400" kern="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CONTENTS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762000" y="1016000"/>
            <a:ext cx="3810000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6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目录</a:t>
            </a:r>
            <a:endParaRPr lang="en-US" sz="2800" dirty="0"/>
          </a:p>
        </p:txBody>
      </p:sp>
      <p:sp>
        <p:nvSpPr>
          <p:cNvPr id="5" name="Shape 3"/>
          <p:cNvSpPr/>
          <p:nvPr/>
        </p:nvSpPr>
        <p:spPr>
          <a:xfrm>
            <a:off x="762000" y="1905000"/>
            <a:ext cx="14732000" cy="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6" name="Shape 4"/>
          <p:cNvSpPr/>
          <p:nvPr/>
        </p:nvSpPr>
        <p:spPr>
          <a:xfrm>
            <a:off x="762000" y="2286000"/>
            <a:ext cx="7175500" cy="2794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27000" dist="25400" dir="5400000">
              <a:srgbClr val="000000">
                <a:alpha val="5098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1143000" y="2667000"/>
            <a:ext cx="1016000" cy="762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01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1143000" y="3556000"/>
            <a:ext cx="2540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月度总览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143000" y="4064000"/>
            <a:ext cx="6350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核心KPI一览：合同总数、车辆规模、新签与发运表现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8318500" y="2286000"/>
            <a:ext cx="7175500" cy="2794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27000" dist="25400" dir="5400000">
              <a:srgbClr val="000000">
                <a:alpha val="5098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8699500" y="2667000"/>
            <a:ext cx="1016000" cy="762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02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8699500" y="3556000"/>
            <a:ext cx="2540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订单状态分析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8699500" y="4064000"/>
            <a:ext cx="6350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订单阶段漏斗：从合同拟定到发运的全流程追踪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762000" y="5334000"/>
            <a:ext cx="7175500" cy="2794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27000" dist="25400" dir="5400000">
              <a:srgbClr val="000000">
                <a:alpha val="5098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1143000" y="5715000"/>
            <a:ext cx="1016000" cy="762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03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1143000" y="6604000"/>
            <a:ext cx="2540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区域与趋势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143000" y="7112000"/>
            <a:ext cx="6350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区域分布、国家排名与30日追踪趋势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8318500" y="5334000"/>
            <a:ext cx="7175500" cy="2794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27000" dist="25400" dir="5400000">
              <a:srgbClr val="000000">
                <a:alpha val="5098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8699500" y="5715000"/>
            <a:ext cx="1016000" cy="762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04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8699500" y="6604000"/>
            <a:ext cx="2540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团队与展望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699500" y="7112000"/>
            <a:ext cx="6350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团队绩效、支持需求与5月工作规划</a:t>
            </a:r>
            <a:endParaRPr lang="en-US" sz="1400" dirty="0"/>
          </a:p>
        </p:txBody>
      </p:sp>
    </p:spTree>
  </p:cSld>
  <p:clrMapOvr>
    <a:masterClrMapping/>
  </p:clrMapOvr>
  <p:transition>
    <p:fade/>
    <p:spd val="me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4064000" cy="38100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4" name="Text 2"/>
          <p:cNvSpPr/>
          <p:nvPr/>
        </p:nvSpPr>
        <p:spPr>
          <a:xfrm>
            <a:off x="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月度总览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064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订单状态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8128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区域趋势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2192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团队展望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0" y="508000"/>
            <a:ext cx="16256000" cy="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9" name="Shape 7"/>
          <p:cNvSpPr/>
          <p:nvPr/>
        </p:nvSpPr>
        <p:spPr>
          <a:xfrm>
            <a:off x="762000" y="711200"/>
            <a:ext cx="50800" cy="3556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10" name="Text 8"/>
          <p:cNvSpPr/>
          <p:nvPr/>
        </p:nvSpPr>
        <p:spPr>
          <a:xfrm>
            <a:off x="965200" y="660400"/>
            <a:ext cx="11430000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4月核心指标：累计追踪1,444单，覆盖26,305台车辆</a:t>
            </a:r>
            <a:endParaRPr lang="en-US" sz="2800" dirty="0"/>
          </a:p>
        </p:txBody>
      </p:sp>
      <p:sp>
        <p:nvSpPr>
          <p:cNvPr id="11" name="Shape 9"/>
          <p:cNvSpPr/>
          <p:nvPr/>
        </p:nvSpPr>
        <p:spPr>
          <a:xfrm>
            <a:off x="762000" y="1397000"/>
            <a:ext cx="4699000" cy="1778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000000">
                <a:alpha val="3922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1060450" y="1587500"/>
            <a:ext cx="266700" cy="355600"/>
          </a:xfrm>
          <a:custGeom>
            <a:avLst/>
            <a:gdLst/>
            <a:ahLst/>
            <a:cxnLst/>
            <a:rect l="l" t="t" r="r" b="b"/>
            <a:pathLst>
              <a:path w="266700" h="355600">
                <a:moveTo>
                  <a:pt x="0" y="44450"/>
                </a:moveTo>
                <a:cubicBezTo>
                  <a:pt x="0" y="19933"/>
                  <a:pt x="19933" y="0"/>
                  <a:pt x="44450" y="0"/>
                </a:cubicBezTo>
                <a:lnTo>
                  <a:pt x="148282" y="0"/>
                </a:lnTo>
                <a:cubicBezTo>
                  <a:pt x="160089" y="0"/>
                  <a:pt x="171410" y="4653"/>
                  <a:pt x="179745" y="12988"/>
                </a:cubicBezTo>
                <a:lnTo>
                  <a:pt x="253712" y="87025"/>
                </a:lnTo>
                <a:cubicBezTo>
                  <a:pt x="262047" y="95359"/>
                  <a:pt x="266700" y="106680"/>
                  <a:pt x="266700" y="118487"/>
                </a:cubicBezTo>
                <a:lnTo>
                  <a:pt x="266700" y="311150"/>
                </a:lnTo>
                <a:cubicBezTo>
                  <a:pt x="266700" y="335667"/>
                  <a:pt x="246767" y="355600"/>
                  <a:pt x="222250" y="355600"/>
                </a:cubicBezTo>
                <a:lnTo>
                  <a:pt x="44450" y="355600"/>
                </a:lnTo>
                <a:cubicBezTo>
                  <a:pt x="19933" y="355600"/>
                  <a:pt x="0" y="335667"/>
                  <a:pt x="0" y="311150"/>
                </a:cubicBezTo>
                <a:lnTo>
                  <a:pt x="0" y="44450"/>
                </a:lnTo>
                <a:close/>
                <a:moveTo>
                  <a:pt x="144463" y="40630"/>
                </a:moveTo>
                <a:lnTo>
                  <a:pt x="144463" y="105569"/>
                </a:lnTo>
                <a:cubicBezTo>
                  <a:pt x="144463" y="114806"/>
                  <a:pt x="151894" y="122238"/>
                  <a:pt x="161131" y="122238"/>
                </a:cubicBezTo>
                <a:lnTo>
                  <a:pt x="226070" y="122238"/>
                </a:lnTo>
                <a:lnTo>
                  <a:pt x="144463" y="40630"/>
                </a:lnTo>
                <a:close/>
                <a:moveTo>
                  <a:pt x="61119" y="44450"/>
                </a:moveTo>
                <a:cubicBezTo>
                  <a:pt x="51881" y="44450"/>
                  <a:pt x="44450" y="51881"/>
                  <a:pt x="44450" y="61119"/>
                </a:cubicBezTo>
                <a:cubicBezTo>
                  <a:pt x="44450" y="70356"/>
                  <a:pt x="51881" y="77788"/>
                  <a:pt x="61119" y="77788"/>
                </a:cubicBezTo>
                <a:lnTo>
                  <a:pt x="94456" y="77788"/>
                </a:lnTo>
                <a:cubicBezTo>
                  <a:pt x="103694" y="77788"/>
                  <a:pt x="111125" y="70356"/>
                  <a:pt x="111125" y="61119"/>
                </a:cubicBezTo>
                <a:cubicBezTo>
                  <a:pt x="111125" y="51881"/>
                  <a:pt x="103694" y="44450"/>
                  <a:pt x="94456" y="44450"/>
                </a:cubicBezTo>
                <a:lnTo>
                  <a:pt x="61119" y="44450"/>
                </a:lnTo>
                <a:close/>
                <a:moveTo>
                  <a:pt x="61119" y="111125"/>
                </a:moveTo>
                <a:cubicBezTo>
                  <a:pt x="51881" y="111125"/>
                  <a:pt x="44450" y="118556"/>
                  <a:pt x="44450" y="127794"/>
                </a:cubicBezTo>
                <a:cubicBezTo>
                  <a:pt x="44450" y="137031"/>
                  <a:pt x="51881" y="144463"/>
                  <a:pt x="61119" y="144463"/>
                </a:cubicBezTo>
                <a:lnTo>
                  <a:pt x="94456" y="144463"/>
                </a:lnTo>
                <a:cubicBezTo>
                  <a:pt x="103694" y="144463"/>
                  <a:pt x="111125" y="137031"/>
                  <a:pt x="111125" y="127794"/>
                </a:cubicBezTo>
                <a:cubicBezTo>
                  <a:pt x="111125" y="118556"/>
                  <a:pt x="103694" y="111125"/>
                  <a:pt x="94456" y="111125"/>
                </a:cubicBezTo>
                <a:lnTo>
                  <a:pt x="61119" y="111125"/>
                </a:lnTo>
                <a:close/>
                <a:moveTo>
                  <a:pt x="109944" y="222250"/>
                </a:moveTo>
                <a:cubicBezTo>
                  <a:pt x="102096" y="222250"/>
                  <a:pt x="94734" y="225792"/>
                  <a:pt x="89872" y="231904"/>
                </a:cubicBezTo>
                <a:lnTo>
                  <a:pt x="48131" y="284063"/>
                </a:lnTo>
                <a:cubicBezTo>
                  <a:pt x="42366" y="291217"/>
                  <a:pt x="43547" y="301774"/>
                  <a:pt x="50701" y="307469"/>
                </a:cubicBezTo>
                <a:cubicBezTo>
                  <a:pt x="57854" y="313164"/>
                  <a:pt x="68411" y="312053"/>
                  <a:pt x="74106" y="304830"/>
                </a:cubicBezTo>
                <a:lnTo>
                  <a:pt x="106819" y="263991"/>
                </a:lnTo>
                <a:lnTo>
                  <a:pt x="117376" y="299204"/>
                </a:lnTo>
                <a:cubicBezTo>
                  <a:pt x="119459" y="306288"/>
                  <a:pt x="125988" y="311081"/>
                  <a:pt x="133350" y="311081"/>
                </a:cubicBezTo>
                <a:lnTo>
                  <a:pt x="205581" y="311081"/>
                </a:lnTo>
                <a:cubicBezTo>
                  <a:pt x="214819" y="311081"/>
                  <a:pt x="222250" y="303649"/>
                  <a:pt x="222250" y="294412"/>
                </a:cubicBezTo>
                <a:cubicBezTo>
                  <a:pt x="222250" y="285175"/>
                  <a:pt x="214819" y="277743"/>
                  <a:pt x="205581" y="277743"/>
                </a:cubicBezTo>
                <a:lnTo>
                  <a:pt x="145782" y="277743"/>
                </a:lnTo>
                <a:lnTo>
                  <a:pt x="134600" y="240516"/>
                </a:lnTo>
                <a:cubicBezTo>
                  <a:pt x="131336" y="229612"/>
                  <a:pt x="121335" y="222181"/>
                  <a:pt x="109944" y="222181"/>
                </a:cubicBezTo>
                <a:close/>
              </a:path>
            </a:pathLst>
          </a:custGeom>
          <a:solidFill>
            <a:srgbClr val="1E3A5F"/>
          </a:solidFill>
          <a:ln/>
        </p:spPr>
      </p:sp>
      <p:sp>
        <p:nvSpPr>
          <p:cNvPr id="13" name="Text 11"/>
          <p:cNvSpPr/>
          <p:nvPr/>
        </p:nvSpPr>
        <p:spPr>
          <a:xfrm>
            <a:off x="1498600" y="1587500"/>
            <a:ext cx="254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合同总数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1016000" y="2032000"/>
            <a:ext cx="2540000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1,444</a:t>
            </a:r>
            <a:endParaRPr lang="en-US" sz="4000" dirty="0"/>
          </a:p>
        </p:txBody>
      </p:sp>
      <p:sp>
        <p:nvSpPr>
          <p:cNvPr id="15" name="Text 13"/>
          <p:cNvSpPr/>
          <p:nvPr/>
        </p:nvSpPr>
        <p:spPr>
          <a:xfrm>
            <a:off x="3556000" y="2222500"/>
            <a:ext cx="1651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059669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↑ 日均48单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5715000" y="1397000"/>
            <a:ext cx="4699000" cy="1778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000000">
                <a:alpha val="3922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5969000" y="1587500"/>
            <a:ext cx="355600" cy="355600"/>
          </a:xfrm>
          <a:custGeom>
            <a:avLst/>
            <a:gdLst/>
            <a:ahLst/>
            <a:cxnLst/>
            <a:rect l="l" t="t" r="r" b="b"/>
            <a:pathLst>
              <a:path w="355600" h="355600">
                <a:moveTo>
                  <a:pt x="93901" y="81538"/>
                </a:moveTo>
                <a:lnTo>
                  <a:pt x="75773" y="133350"/>
                </a:lnTo>
                <a:lnTo>
                  <a:pt x="279827" y="133350"/>
                </a:lnTo>
                <a:lnTo>
                  <a:pt x="261699" y="81538"/>
                </a:lnTo>
                <a:cubicBezTo>
                  <a:pt x="258574" y="72648"/>
                  <a:pt x="250170" y="66675"/>
                  <a:pt x="240725" y="66675"/>
                </a:cubicBezTo>
                <a:lnTo>
                  <a:pt x="114875" y="66675"/>
                </a:lnTo>
                <a:cubicBezTo>
                  <a:pt x="105430" y="66675"/>
                  <a:pt x="97026" y="72648"/>
                  <a:pt x="93901" y="81538"/>
                </a:cubicBezTo>
                <a:close/>
                <a:moveTo>
                  <a:pt x="27503" y="136684"/>
                </a:moveTo>
                <a:lnTo>
                  <a:pt x="51951" y="66883"/>
                </a:lnTo>
                <a:cubicBezTo>
                  <a:pt x="61327" y="40144"/>
                  <a:pt x="86539" y="22225"/>
                  <a:pt x="114875" y="22225"/>
                </a:cubicBezTo>
                <a:lnTo>
                  <a:pt x="240725" y="22225"/>
                </a:lnTo>
                <a:cubicBezTo>
                  <a:pt x="269061" y="22225"/>
                  <a:pt x="294273" y="40144"/>
                  <a:pt x="303649" y="66883"/>
                </a:cubicBezTo>
                <a:lnTo>
                  <a:pt x="328097" y="136684"/>
                </a:lnTo>
                <a:cubicBezTo>
                  <a:pt x="344210" y="143351"/>
                  <a:pt x="355600" y="159256"/>
                  <a:pt x="355600" y="177800"/>
                </a:cubicBezTo>
                <a:lnTo>
                  <a:pt x="355600" y="311150"/>
                </a:lnTo>
                <a:cubicBezTo>
                  <a:pt x="355600" y="323443"/>
                  <a:pt x="345668" y="333375"/>
                  <a:pt x="333375" y="333375"/>
                </a:cubicBezTo>
                <a:lnTo>
                  <a:pt x="311150" y="333375"/>
                </a:lnTo>
                <a:cubicBezTo>
                  <a:pt x="298857" y="333375"/>
                  <a:pt x="288925" y="323443"/>
                  <a:pt x="288925" y="311150"/>
                </a:cubicBezTo>
                <a:lnTo>
                  <a:pt x="288925" y="288925"/>
                </a:lnTo>
                <a:lnTo>
                  <a:pt x="66675" y="288925"/>
                </a:lnTo>
                <a:lnTo>
                  <a:pt x="66675" y="311150"/>
                </a:lnTo>
                <a:cubicBezTo>
                  <a:pt x="66675" y="323443"/>
                  <a:pt x="56743" y="333375"/>
                  <a:pt x="44450" y="333375"/>
                </a:cubicBezTo>
                <a:lnTo>
                  <a:pt x="22225" y="333375"/>
                </a:lnTo>
                <a:cubicBezTo>
                  <a:pt x="9932" y="333375"/>
                  <a:pt x="0" y="323443"/>
                  <a:pt x="0" y="311150"/>
                </a:cubicBezTo>
                <a:lnTo>
                  <a:pt x="0" y="177800"/>
                </a:lnTo>
                <a:cubicBezTo>
                  <a:pt x="0" y="159256"/>
                  <a:pt x="11390" y="143351"/>
                  <a:pt x="27503" y="136684"/>
                </a:cubicBezTo>
                <a:close/>
                <a:moveTo>
                  <a:pt x="88900" y="211138"/>
                </a:moveTo>
                <a:cubicBezTo>
                  <a:pt x="88900" y="198871"/>
                  <a:pt x="78941" y="188913"/>
                  <a:pt x="66675" y="188913"/>
                </a:cubicBezTo>
                <a:cubicBezTo>
                  <a:pt x="54409" y="188913"/>
                  <a:pt x="44450" y="198871"/>
                  <a:pt x="44450" y="211138"/>
                </a:cubicBezTo>
                <a:cubicBezTo>
                  <a:pt x="44450" y="223404"/>
                  <a:pt x="54409" y="233363"/>
                  <a:pt x="66675" y="233363"/>
                </a:cubicBezTo>
                <a:cubicBezTo>
                  <a:pt x="78941" y="233363"/>
                  <a:pt x="88900" y="223404"/>
                  <a:pt x="88900" y="211138"/>
                </a:cubicBezTo>
                <a:close/>
                <a:moveTo>
                  <a:pt x="288925" y="233363"/>
                </a:moveTo>
                <a:cubicBezTo>
                  <a:pt x="301191" y="233363"/>
                  <a:pt x="311150" y="223404"/>
                  <a:pt x="311150" y="211138"/>
                </a:cubicBezTo>
                <a:cubicBezTo>
                  <a:pt x="311150" y="198871"/>
                  <a:pt x="301191" y="188913"/>
                  <a:pt x="288925" y="188913"/>
                </a:cubicBezTo>
                <a:cubicBezTo>
                  <a:pt x="276659" y="188913"/>
                  <a:pt x="266700" y="198871"/>
                  <a:pt x="266700" y="211138"/>
                </a:cubicBezTo>
                <a:cubicBezTo>
                  <a:pt x="266700" y="223404"/>
                  <a:pt x="276659" y="233363"/>
                  <a:pt x="288925" y="233363"/>
                </a:cubicBezTo>
                <a:close/>
              </a:path>
            </a:pathLst>
          </a:custGeom>
          <a:solidFill>
            <a:srgbClr val="1E3A5F"/>
          </a:solidFill>
          <a:ln/>
        </p:spPr>
      </p:sp>
      <p:sp>
        <p:nvSpPr>
          <p:cNvPr id="18" name="Text 16"/>
          <p:cNvSpPr/>
          <p:nvPr/>
        </p:nvSpPr>
        <p:spPr>
          <a:xfrm>
            <a:off x="6451600" y="1587500"/>
            <a:ext cx="254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车辆总数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5969000" y="2032000"/>
            <a:ext cx="2794000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26,305</a:t>
            </a:r>
            <a:endParaRPr lang="en-US" sz="4000" dirty="0"/>
          </a:p>
        </p:txBody>
      </p:sp>
      <p:sp>
        <p:nvSpPr>
          <p:cNvPr id="20" name="Text 18"/>
          <p:cNvSpPr/>
          <p:nvPr/>
        </p:nvSpPr>
        <p:spPr>
          <a:xfrm>
            <a:off x="8890000" y="2222500"/>
            <a:ext cx="127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台</a:t>
            </a:r>
            <a:endParaRPr lang="en-US" sz="1400" dirty="0"/>
          </a:p>
        </p:txBody>
      </p:sp>
      <p:sp>
        <p:nvSpPr>
          <p:cNvPr id="21" name="Shape 19"/>
          <p:cNvSpPr/>
          <p:nvPr/>
        </p:nvSpPr>
        <p:spPr>
          <a:xfrm>
            <a:off x="10668000" y="1397000"/>
            <a:ext cx="4826000" cy="1778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000000">
                <a:alpha val="3922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10877550" y="1587500"/>
            <a:ext cx="444500" cy="355600"/>
          </a:xfrm>
          <a:custGeom>
            <a:avLst/>
            <a:gdLst/>
            <a:ahLst/>
            <a:cxnLst/>
            <a:rect l="l" t="t" r="r" b="b"/>
            <a:pathLst>
              <a:path w="444500" h="355600">
                <a:moveTo>
                  <a:pt x="133350" y="88900"/>
                </a:moveTo>
                <a:cubicBezTo>
                  <a:pt x="133350" y="76607"/>
                  <a:pt x="143282" y="66675"/>
                  <a:pt x="155575" y="66675"/>
                </a:cubicBezTo>
                <a:cubicBezTo>
                  <a:pt x="167868" y="66675"/>
                  <a:pt x="177800" y="76607"/>
                  <a:pt x="177800" y="88900"/>
                </a:cubicBezTo>
                <a:lnTo>
                  <a:pt x="177800" y="94317"/>
                </a:lnTo>
                <a:cubicBezTo>
                  <a:pt x="177800" y="113556"/>
                  <a:pt x="176133" y="132725"/>
                  <a:pt x="172869" y="151616"/>
                </a:cubicBezTo>
                <a:lnTo>
                  <a:pt x="114250" y="169188"/>
                </a:lnTo>
                <a:cubicBezTo>
                  <a:pt x="86052" y="177661"/>
                  <a:pt x="66744" y="203637"/>
                  <a:pt x="66744" y="233085"/>
                </a:cubicBezTo>
                <a:lnTo>
                  <a:pt x="66744" y="255587"/>
                </a:lnTo>
                <a:lnTo>
                  <a:pt x="16738" y="255587"/>
                </a:lnTo>
                <a:cubicBezTo>
                  <a:pt x="7501" y="255587"/>
                  <a:pt x="69" y="263019"/>
                  <a:pt x="69" y="272256"/>
                </a:cubicBezTo>
                <a:cubicBezTo>
                  <a:pt x="69" y="281494"/>
                  <a:pt x="7501" y="288925"/>
                  <a:pt x="16738" y="288925"/>
                </a:cubicBezTo>
                <a:lnTo>
                  <a:pt x="67092" y="288925"/>
                </a:lnTo>
                <a:cubicBezTo>
                  <a:pt x="70009" y="313928"/>
                  <a:pt x="91261" y="333375"/>
                  <a:pt x="117098" y="333375"/>
                </a:cubicBezTo>
                <a:cubicBezTo>
                  <a:pt x="135156" y="333375"/>
                  <a:pt x="151825" y="323721"/>
                  <a:pt x="160784" y="308025"/>
                </a:cubicBezTo>
                <a:lnTo>
                  <a:pt x="170438" y="291148"/>
                </a:lnTo>
                <a:cubicBezTo>
                  <a:pt x="189051" y="258505"/>
                  <a:pt x="202734" y="223292"/>
                  <a:pt x="210999" y="186621"/>
                </a:cubicBezTo>
                <a:lnTo>
                  <a:pt x="276562" y="166965"/>
                </a:lnTo>
                <a:lnTo>
                  <a:pt x="267881" y="193010"/>
                </a:lnTo>
                <a:cubicBezTo>
                  <a:pt x="265589" y="199817"/>
                  <a:pt x="266769" y="207248"/>
                  <a:pt x="270937" y="213013"/>
                </a:cubicBezTo>
                <a:cubicBezTo>
                  <a:pt x="275104" y="218777"/>
                  <a:pt x="281771" y="222250"/>
                  <a:pt x="288925" y="222250"/>
                </a:cubicBezTo>
                <a:lnTo>
                  <a:pt x="377825" y="222250"/>
                </a:lnTo>
                <a:cubicBezTo>
                  <a:pt x="390118" y="222250"/>
                  <a:pt x="400050" y="212318"/>
                  <a:pt x="400050" y="200025"/>
                </a:cubicBezTo>
                <a:cubicBezTo>
                  <a:pt x="400050" y="187732"/>
                  <a:pt x="390118" y="177800"/>
                  <a:pt x="377825" y="177800"/>
                </a:cubicBezTo>
                <a:lnTo>
                  <a:pt x="319762" y="177800"/>
                </a:lnTo>
                <a:lnTo>
                  <a:pt x="332264" y="140365"/>
                </a:lnTo>
                <a:cubicBezTo>
                  <a:pt x="334903" y="132517"/>
                  <a:pt x="332889" y="123835"/>
                  <a:pt x="327124" y="117862"/>
                </a:cubicBezTo>
                <a:cubicBezTo>
                  <a:pt x="321360" y="111889"/>
                  <a:pt x="312747" y="109666"/>
                  <a:pt x="304760" y="112028"/>
                </a:cubicBezTo>
                <a:lnTo>
                  <a:pt x="219750" y="137587"/>
                </a:lnTo>
                <a:cubicBezTo>
                  <a:pt x="221417" y="123210"/>
                  <a:pt x="222250" y="108833"/>
                  <a:pt x="222250" y="94317"/>
                </a:cubicBezTo>
                <a:lnTo>
                  <a:pt x="222250" y="88900"/>
                </a:lnTo>
                <a:cubicBezTo>
                  <a:pt x="222250" y="52090"/>
                  <a:pt x="192385" y="22225"/>
                  <a:pt x="155575" y="22225"/>
                </a:cubicBezTo>
                <a:cubicBezTo>
                  <a:pt x="118765" y="22225"/>
                  <a:pt x="88900" y="52090"/>
                  <a:pt x="88900" y="88900"/>
                </a:cubicBezTo>
                <a:lnTo>
                  <a:pt x="88900" y="111125"/>
                </a:lnTo>
                <a:cubicBezTo>
                  <a:pt x="88900" y="123418"/>
                  <a:pt x="98832" y="133350"/>
                  <a:pt x="111125" y="133350"/>
                </a:cubicBezTo>
                <a:cubicBezTo>
                  <a:pt x="123418" y="133350"/>
                  <a:pt x="133350" y="123418"/>
                  <a:pt x="133350" y="111125"/>
                </a:cubicBezTo>
                <a:lnTo>
                  <a:pt x="133350" y="88900"/>
                </a:lnTo>
                <a:close/>
                <a:moveTo>
                  <a:pt x="126960" y="211832"/>
                </a:moveTo>
                <a:lnTo>
                  <a:pt x="160992" y="201622"/>
                </a:lnTo>
                <a:cubicBezTo>
                  <a:pt x="153769" y="225098"/>
                  <a:pt x="143976" y="247739"/>
                  <a:pt x="131753" y="269131"/>
                </a:cubicBezTo>
                <a:lnTo>
                  <a:pt x="122099" y="286008"/>
                </a:lnTo>
                <a:cubicBezTo>
                  <a:pt x="121057" y="287814"/>
                  <a:pt x="119112" y="288994"/>
                  <a:pt x="116959" y="288994"/>
                </a:cubicBezTo>
                <a:cubicBezTo>
                  <a:pt x="113695" y="288994"/>
                  <a:pt x="111056" y="286355"/>
                  <a:pt x="111056" y="283091"/>
                </a:cubicBezTo>
                <a:lnTo>
                  <a:pt x="111056" y="233154"/>
                </a:lnTo>
                <a:cubicBezTo>
                  <a:pt x="111056" y="223361"/>
                  <a:pt x="117515" y="214680"/>
                  <a:pt x="126891" y="211832"/>
                </a:cubicBezTo>
                <a:close/>
                <a:moveTo>
                  <a:pt x="427831" y="288925"/>
                </a:moveTo>
                <a:cubicBezTo>
                  <a:pt x="437069" y="288925"/>
                  <a:pt x="444500" y="281494"/>
                  <a:pt x="444500" y="272256"/>
                </a:cubicBezTo>
                <a:cubicBezTo>
                  <a:pt x="444500" y="263019"/>
                  <a:pt x="437069" y="255587"/>
                  <a:pt x="427831" y="255587"/>
                </a:cubicBezTo>
                <a:lnTo>
                  <a:pt x="224403" y="255587"/>
                </a:lnTo>
                <a:cubicBezTo>
                  <a:pt x="219889" y="266908"/>
                  <a:pt x="214888" y="278021"/>
                  <a:pt x="209401" y="288925"/>
                </a:cubicBezTo>
                <a:lnTo>
                  <a:pt x="427831" y="288925"/>
                </a:lnTo>
                <a:close/>
              </a:path>
            </a:pathLst>
          </a:custGeom>
          <a:solidFill>
            <a:srgbClr val="059669"/>
          </a:solidFill>
          <a:ln/>
        </p:spPr>
      </p:sp>
      <p:sp>
        <p:nvSpPr>
          <p:cNvPr id="23" name="Text 21"/>
          <p:cNvSpPr/>
          <p:nvPr/>
        </p:nvSpPr>
        <p:spPr>
          <a:xfrm>
            <a:off x="11404600" y="1587500"/>
            <a:ext cx="254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4月新签合同</a:t>
            </a:r>
            <a:endParaRPr lang="en-US" sz="1400" dirty="0"/>
          </a:p>
        </p:txBody>
      </p:sp>
      <p:sp>
        <p:nvSpPr>
          <p:cNvPr id="24" name="Text 22"/>
          <p:cNvSpPr/>
          <p:nvPr/>
        </p:nvSpPr>
        <p:spPr>
          <a:xfrm>
            <a:off x="10922000" y="2032000"/>
            <a:ext cx="2540000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059669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333</a:t>
            </a:r>
            <a:endParaRPr lang="en-US" sz="4000" dirty="0"/>
          </a:p>
        </p:txBody>
      </p:sp>
      <p:sp>
        <p:nvSpPr>
          <p:cNvPr id="25" name="Text 23"/>
          <p:cNvSpPr/>
          <p:nvPr/>
        </p:nvSpPr>
        <p:spPr>
          <a:xfrm>
            <a:off x="13462000" y="2222500"/>
            <a:ext cx="1778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059669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5,712台</a:t>
            </a:r>
            <a:endParaRPr lang="en-US" sz="1400" dirty="0"/>
          </a:p>
        </p:txBody>
      </p:sp>
      <p:sp>
        <p:nvSpPr>
          <p:cNvPr id="26" name="Shape 24"/>
          <p:cNvSpPr/>
          <p:nvPr/>
        </p:nvSpPr>
        <p:spPr>
          <a:xfrm>
            <a:off x="762000" y="3429000"/>
            <a:ext cx="4699000" cy="1778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000000">
                <a:alpha val="3922"/>
              </a:srgbClr>
            </a:outerShdw>
          </a:effectLst>
        </p:spPr>
      </p:sp>
      <p:sp>
        <p:nvSpPr>
          <p:cNvPr id="27" name="Shape 25"/>
          <p:cNvSpPr/>
          <p:nvPr/>
        </p:nvSpPr>
        <p:spPr>
          <a:xfrm>
            <a:off x="971550" y="3619500"/>
            <a:ext cx="444500" cy="355600"/>
          </a:xfrm>
          <a:custGeom>
            <a:avLst/>
            <a:gdLst/>
            <a:ahLst/>
            <a:cxnLst/>
            <a:rect l="l" t="t" r="r" b="b"/>
            <a:pathLst>
              <a:path w="444500" h="355600">
                <a:moveTo>
                  <a:pt x="44450" y="66675"/>
                </a:moveTo>
                <a:cubicBezTo>
                  <a:pt x="44450" y="42158"/>
                  <a:pt x="64383" y="22225"/>
                  <a:pt x="88900" y="22225"/>
                </a:cubicBezTo>
                <a:lnTo>
                  <a:pt x="288925" y="22225"/>
                </a:lnTo>
                <a:cubicBezTo>
                  <a:pt x="313442" y="22225"/>
                  <a:pt x="333375" y="42158"/>
                  <a:pt x="333375" y="66675"/>
                </a:cubicBezTo>
                <a:lnTo>
                  <a:pt x="333375" y="88900"/>
                </a:lnTo>
                <a:lnTo>
                  <a:pt x="368588" y="88900"/>
                </a:lnTo>
                <a:cubicBezTo>
                  <a:pt x="380395" y="88900"/>
                  <a:pt x="391716" y="93553"/>
                  <a:pt x="400050" y="101888"/>
                </a:cubicBezTo>
                <a:lnTo>
                  <a:pt x="431512" y="133350"/>
                </a:lnTo>
                <a:cubicBezTo>
                  <a:pt x="439847" y="141684"/>
                  <a:pt x="444500" y="153005"/>
                  <a:pt x="444500" y="164812"/>
                </a:cubicBezTo>
                <a:lnTo>
                  <a:pt x="444500" y="266700"/>
                </a:lnTo>
                <a:cubicBezTo>
                  <a:pt x="444500" y="291217"/>
                  <a:pt x="424567" y="311150"/>
                  <a:pt x="400050" y="311150"/>
                </a:cubicBezTo>
                <a:lnTo>
                  <a:pt x="397758" y="311150"/>
                </a:lnTo>
                <a:cubicBezTo>
                  <a:pt x="390535" y="336778"/>
                  <a:pt x="366921" y="355600"/>
                  <a:pt x="338931" y="355600"/>
                </a:cubicBezTo>
                <a:cubicBezTo>
                  <a:pt x="310942" y="355600"/>
                  <a:pt x="287397" y="336778"/>
                  <a:pt x="280104" y="311150"/>
                </a:cubicBezTo>
                <a:lnTo>
                  <a:pt x="208846" y="311150"/>
                </a:lnTo>
                <a:cubicBezTo>
                  <a:pt x="201622" y="336778"/>
                  <a:pt x="178008" y="355600"/>
                  <a:pt x="150019" y="355600"/>
                </a:cubicBezTo>
                <a:cubicBezTo>
                  <a:pt x="122029" y="355600"/>
                  <a:pt x="98485" y="336778"/>
                  <a:pt x="91192" y="311150"/>
                </a:cubicBezTo>
                <a:lnTo>
                  <a:pt x="88900" y="311150"/>
                </a:lnTo>
                <a:cubicBezTo>
                  <a:pt x="64383" y="311150"/>
                  <a:pt x="44450" y="291217"/>
                  <a:pt x="44450" y="266700"/>
                </a:cubicBezTo>
                <a:lnTo>
                  <a:pt x="44450" y="233363"/>
                </a:lnTo>
                <a:lnTo>
                  <a:pt x="16669" y="233363"/>
                </a:lnTo>
                <a:cubicBezTo>
                  <a:pt x="7431" y="233363"/>
                  <a:pt x="0" y="225931"/>
                  <a:pt x="0" y="216694"/>
                </a:cubicBezTo>
                <a:cubicBezTo>
                  <a:pt x="0" y="207456"/>
                  <a:pt x="7431" y="200025"/>
                  <a:pt x="16669" y="200025"/>
                </a:cubicBezTo>
                <a:lnTo>
                  <a:pt x="94456" y="200025"/>
                </a:lnTo>
                <a:cubicBezTo>
                  <a:pt x="103694" y="200025"/>
                  <a:pt x="111125" y="192594"/>
                  <a:pt x="111125" y="183356"/>
                </a:cubicBezTo>
                <a:cubicBezTo>
                  <a:pt x="111125" y="174119"/>
                  <a:pt x="103694" y="166688"/>
                  <a:pt x="94456" y="166688"/>
                </a:cubicBezTo>
                <a:lnTo>
                  <a:pt x="16669" y="166688"/>
                </a:lnTo>
                <a:cubicBezTo>
                  <a:pt x="7431" y="166688"/>
                  <a:pt x="0" y="159256"/>
                  <a:pt x="0" y="150019"/>
                </a:cubicBezTo>
                <a:cubicBezTo>
                  <a:pt x="0" y="140781"/>
                  <a:pt x="7431" y="133350"/>
                  <a:pt x="16669" y="133350"/>
                </a:cubicBezTo>
                <a:lnTo>
                  <a:pt x="138906" y="133350"/>
                </a:lnTo>
                <a:cubicBezTo>
                  <a:pt x="148144" y="133350"/>
                  <a:pt x="155575" y="125919"/>
                  <a:pt x="155575" y="116681"/>
                </a:cubicBezTo>
                <a:cubicBezTo>
                  <a:pt x="155575" y="107444"/>
                  <a:pt x="148144" y="100013"/>
                  <a:pt x="138906" y="100013"/>
                </a:cubicBezTo>
                <a:lnTo>
                  <a:pt x="16669" y="100013"/>
                </a:lnTo>
                <a:cubicBezTo>
                  <a:pt x="7431" y="100013"/>
                  <a:pt x="0" y="92581"/>
                  <a:pt x="0" y="83344"/>
                </a:cubicBezTo>
                <a:cubicBezTo>
                  <a:pt x="0" y="74106"/>
                  <a:pt x="7431" y="66675"/>
                  <a:pt x="16669" y="66675"/>
                </a:cubicBezTo>
                <a:lnTo>
                  <a:pt x="44450" y="66675"/>
                </a:lnTo>
                <a:close/>
                <a:moveTo>
                  <a:pt x="400050" y="200025"/>
                </a:moveTo>
                <a:lnTo>
                  <a:pt x="400050" y="164812"/>
                </a:lnTo>
                <a:lnTo>
                  <a:pt x="368588" y="133350"/>
                </a:lnTo>
                <a:lnTo>
                  <a:pt x="333375" y="133350"/>
                </a:lnTo>
                <a:lnTo>
                  <a:pt x="333375" y="200025"/>
                </a:lnTo>
                <a:lnTo>
                  <a:pt x="400050" y="200025"/>
                </a:lnTo>
                <a:close/>
                <a:moveTo>
                  <a:pt x="177800" y="294481"/>
                </a:moveTo>
                <a:cubicBezTo>
                  <a:pt x="177800" y="279148"/>
                  <a:pt x="165352" y="266700"/>
                  <a:pt x="150019" y="266700"/>
                </a:cubicBezTo>
                <a:cubicBezTo>
                  <a:pt x="134686" y="266700"/>
                  <a:pt x="122238" y="279148"/>
                  <a:pt x="122238" y="294481"/>
                </a:cubicBezTo>
                <a:cubicBezTo>
                  <a:pt x="122238" y="309814"/>
                  <a:pt x="134686" y="322263"/>
                  <a:pt x="150019" y="322263"/>
                </a:cubicBezTo>
                <a:cubicBezTo>
                  <a:pt x="165352" y="322263"/>
                  <a:pt x="177800" y="309814"/>
                  <a:pt x="177800" y="294481"/>
                </a:cubicBezTo>
                <a:close/>
                <a:moveTo>
                  <a:pt x="338931" y="322263"/>
                </a:moveTo>
                <a:cubicBezTo>
                  <a:pt x="354264" y="322263"/>
                  <a:pt x="366712" y="309814"/>
                  <a:pt x="366712" y="294481"/>
                </a:cubicBezTo>
                <a:cubicBezTo>
                  <a:pt x="366712" y="279148"/>
                  <a:pt x="354264" y="266700"/>
                  <a:pt x="338931" y="266700"/>
                </a:cubicBezTo>
                <a:cubicBezTo>
                  <a:pt x="323598" y="266700"/>
                  <a:pt x="311150" y="279148"/>
                  <a:pt x="311150" y="294481"/>
                </a:cubicBezTo>
                <a:cubicBezTo>
                  <a:pt x="311150" y="309814"/>
                  <a:pt x="323598" y="322263"/>
                  <a:pt x="338931" y="322263"/>
                </a:cubicBezTo>
                <a:close/>
              </a:path>
            </a:pathLst>
          </a:custGeom>
          <a:solidFill>
            <a:srgbClr val="059669"/>
          </a:solidFill>
          <a:ln/>
        </p:spPr>
      </p:sp>
      <p:sp>
        <p:nvSpPr>
          <p:cNvPr id="28" name="Text 26"/>
          <p:cNvSpPr/>
          <p:nvPr/>
        </p:nvSpPr>
        <p:spPr>
          <a:xfrm>
            <a:off x="1498600" y="3619500"/>
            <a:ext cx="254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已发运订单</a:t>
            </a:r>
            <a:endParaRPr lang="en-US" sz="1400" dirty="0"/>
          </a:p>
        </p:txBody>
      </p:sp>
      <p:sp>
        <p:nvSpPr>
          <p:cNvPr id="29" name="Text 27"/>
          <p:cNvSpPr/>
          <p:nvPr/>
        </p:nvSpPr>
        <p:spPr>
          <a:xfrm>
            <a:off x="1016000" y="4064000"/>
            <a:ext cx="2540000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059669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127</a:t>
            </a:r>
            <a:endParaRPr lang="en-US" sz="4000" dirty="0"/>
          </a:p>
        </p:txBody>
      </p:sp>
      <p:sp>
        <p:nvSpPr>
          <p:cNvPr id="30" name="Text 28"/>
          <p:cNvSpPr/>
          <p:nvPr/>
        </p:nvSpPr>
        <p:spPr>
          <a:xfrm>
            <a:off x="3556000" y="4254500"/>
            <a:ext cx="1651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059669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2,005台</a:t>
            </a:r>
            <a:endParaRPr lang="en-US" sz="1400" dirty="0"/>
          </a:p>
        </p:txBody>
      </p:sp>
      <p:sp>
        <p:nvSpPr>
          <p:cNvPr id="31" name="Shape 29"/>
          <p:cNvSpPr/>
          <p:nvPr/>
        </p:nvSpPr>
        <p:spPr>
          <a:xfrm>
            <a:off x="5715000" y="3429000"/>
            <a:ext cx="4699000" cy="1778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000000">
                <a:alpha val="3922"/>
              </a:srgbClr>
            </a:outerShdw>
          </a:effectLst>
        </p:spPr>
      </p:sp>
      <p:sp>
        <p:nvSpPr>
          <p:cNvPr id="32" name="Shape 30"/>
          <p:cNvSpPr/>
          <p:nvPr/>
        </p:nvSpPr>
        <p:spPr>
          <a:xfrm>
            <a:off x="5969000" y="3619500"/>
            <a:ext cx="355600" cy="355600"/>
          </a:xfrm>
          <a:custGeom>
            <a:avLst/>
            <a:gdLst/>
            <a:ahLst/>
            <a:cxnLst/>
            <a:rect l="l" t="t" r="r" b="b"/>
            <a:pathLst>
              <a:path w="355600" h="355600">
                <a:moveTo>
                  <a:pt x="38685" y="138698"/>
                </a:moveTo>
                <a:lnTo>
                  <a:pt x="60146" y="160159"/>
                </a:lnTo>
                <a:cubicBezTo>
                  <a:pt x="64314" y="164326"/>
                  <a:pt x="69939" y="166688"/>
                  <a:pt x="75843" y="166688"/>
                </a:cubicBezTo>
                <a:lnTo>
                  <a:pt x="90775" y="166688"/>
                </a:lnTo>
                <a:cubicBezTo>
                  <a:pt x="96679" y="166688"/>
                  <a:pt x="102304" y="169049"/>
                  <a:pt x="106472" y="173216"/>
                </a:cubicBezTo>
                <a:lnTo>
                  <a:pt x="126821" y="193566"/>
                </a:lnTo>
                <a:cubicBezTo>
                  <a:pt x="130989" y="197733"/>
                  <a:pt x="133350" y="203359"/>
                  <a:pt x="133350" y="209262"/>
                </a:cubicBezTo>
                <a:lnTo>
                  <a:pt x="133350" y="235307"/>
                </a:lnTo>
                <a:cubicBezTo>
                  <a:pt x="133350" y="241211"/>
                  <a:pt x="135711" y="246836"/>
                  <a:pt x="139879" y="251004"/>
                </a:cubicBezTo>
                <a:lnTo>
                  <a:pt x="149116" y="260241"/>
                </a:lnTo>
                <a:cubicBezTo>
                  <a:pt x="153283" y="264408"/>
                  <a:pt x="155644" y="270034"/>
                  <a:pt x="155644" y="275937"/>
                </a:cubicBezTo>
                <a:lnTo>
                  <a:pt x="155644" y="288925"/>
                </a:lnTo>
                <a:cubicBezTo>
                  <a:pt x="155644" y="301218"/>
                  <a:pt x="165576" y="311150"/>
                  <a:pt x="177869" y="311150"/>
                </a:cubicBezTo>
                <a:cubicBezTo>
                  <a:pt x="190163" y="311150"/>
                  <a:pt x="200094" y="301218"/>
                  <a:pt x="200094" y="288925"/>
                </a:cubicBezTo>
                <a:lnTo>
                  <a:pt x="200094" y="287050"/>
                </a:lnTo>
                <a:cubicBezTo>
                  <a:pt x="200094" y="281146"/>
                  <a:pt x="202456" y="275521"/>
                  <a:pt x="206623" y="271353"/>
                </a:cubicBezTo>
                <a:lnTo>
                  <a:pt x="238085" y="239891"/>
                </a:lnTo>
                <a:cubicBezTo>
                  <a:pt x="242253" y="235724"/>
                  <a:pt x="244614" y="230098"/>
                  <a:pt x="244614" y="224195"/>
                </a:cubicBezTo>
                <a:lnTo>
                  <a:pt x="244614" y="200094"/>
                </a:lnTo>
                <a:cubicBezTo>
                  <a:pt x="244614" y="187801"/>
                  <a:pt x="234682" y="177869"/>
                  <a:pt x="222389" y="177869"/>
                </a:cubicBezTo>
                <a:lnTo>
                  <a:pt x="164951" y="177869"/>
                </a:lnTo>
                <a:cubicBezTo>
                  <a:pt x="159048" y="177869"/>
                  <a:pt x="153422" y="175508"/>
                  <a:pt x="149255" y="171341"/>
                </a:cubicBezTo>
                <a:lnTo>
                  <a:pt x="138142" y="160228"/>
                </a:lnTo>
                <a:cubicBezTo>
                  <a:pt x="135225" y="157311"/>
                  <a:pt x="133558" y="153283"/>
                  <a:pt x="133558" y="149116"/>
                </a:cubicBezTo>
                <a:cubicBezTo>
                  <a:pt x="133558" y="140434"/>
                  <a:pt x="140573" y="133419"/>
                  <a:pt x="149255" y="133419"/>
                </a:cubicBezTo>
                <a:lnTo>
                  <a:pt x="173355" y="133419"/>
                </a:lnTo>
                <a:cubicBezTo>
                  <a:pt x="182037" y="133419"/>
                  <a:pt x="189051" y="126405"/>
                  <a:pt x="189051" y="117723"/>
                </a:cubicBezTo>
                <a:cubicBezTo>
                  <a:pt x="189051" y="113556"/>
                  <a:pt x="187385" y="109528"/>
                  <a:pt x="184468" y="106611"/>
                </a:cubicBezTo>
                <a:lnTo>
                  <a:pt x="170785" y="92928"/>
                </a:lnTo>
                <a:cubicBezTo>
                  <a:pt x="168077" y="90289"/>
                  <a:pt x="166688" y="86886"/>
                  <a:pt x="166688" y="83344"/>
                </a:cubicBezTo>
                <a:cubicBezTo>
                  <a:pt x="166688" y="79802"/>
                  <a:pt x="168077" y="76398"/>
                  <a:pt x="170646" y="73829"/>
                </a:cubicBezTo>
                <a:lnTo>
                  <a:pt x="182662" y="61813"/>
                </a:lnTo>
                <a:cubicBezTo>
                  <a:pt x="186690" y="57785"/>
                  <a:pt x="188982" y="52298"/>
                  <a:pt x="188982" y="46603"/>
                </a:cubicBezTo>
                <a:cubicBezTo>
                  <a:pt x="188982" y="41602"/>
                  <a:pt x="187315" y="37088"/>
                  <a:pt x="184537" y="33476"/>
                </a:cubicBezTo>
                <a:cubicBezTo>
                  <a:pt x="182314" y="33407"/>
                  <a:pt x="180092" y="33337"/>
                  <a:pt x="177869" y="33337"/>
                </a:cubicBezTo>
                <a:cubicBezTo>
                  <a:pt x="111611" y="33337"/>
                  <a:pt x="55840" y="77926"/>
                  <a:pt x="38755" y="138698"/>
                </a:cubicBezTo>
                <a:close/>
                <a:moveTo>
                  <a:pt x="322263" y="177800"/>
                </a:moveTo>
                <a:cubicBezTo>
                  <a:pt x="322263" y="153769"/>
                  <a:pt x="316428" y="131128"/>
                  <a:pt x="306010" y="111264"/>
                </a:cubicBezTo>
                <a:cubicBezTo>
                  <a:pt x="301565" y="111889"/>
                  <a:pt x="297190" y="113973"/>
                  <a:pt x="293578" y="117584"/>
                </a:cubicBezTo>
                <a:lnTo>
                  <a:pt x="284272" y="126891"/>
                </a:lnTo>
                <a:cubicBezTo>
                  <a:pt x="280104" y="131058"/>
                  <a:pt x="277743" y="136684"/>
                  <a:pt x="277743" y="142587"/>
                </a:cubicBezTo>
                <a:lnTo>
                  <a:pt x="277743" y="166688"/>
                </a:lnTo>
                <a:cubicBezTo>
                  <a:pt x="277743" y="178981"/>
                  <a:pt x="287675" y="188913"/>
                  <a:pt x="299968" y="188913"/>
                </a:cubicBezTo>
                <a:lnTo>
                  <a:pt x="316706" y="188913"/>
                </a:lnTo>
                <a:cubicBezTo>
                  <a:pt x="318443" y="188913"/>
                  <a:pt x="320179" y="188704"/>
                  <a:pt x="321776" y="188357"/>
                </a:cubicBezTo>
                <a:cubicBezTo>
                  <a:pt x="322054" y="184884"/>
                  <a:pt x="322124" y="181342"/>
                  <a:pt x="322124" y="177800"/>
                </a:cubicBezTo>
                <a:close/>
                <a:moveTo>
                  <a:pt x="0" y="177800"/>
                </a:moveTo>
                <a:cubicBezTo>
                  <a:pt x="0" y="79670"/>
                  <a:pt x="79670" y="0"/>
                  <a:pt x="177800" y="0"/>
                </a:cubicBezTo>
                <a:cubicBezTo>
                  <a:pt x="275930" y="0"/>
                  <a:pt x="355600" y="79670"/>
                  <a:pt x="355600" y="177800"/>
                </a:cubicBezTo>
                <a:cubicBezTo>
                  <a:pt x="355600" y="275930"/>
                  <a:pt x="275930" y="355600"/>
                  <a:pt x="177800" y="355600"/>
                </a:cubicBezTo>
                <a:cubicBezTo>
                  <a:pt x="79670" y="355600"/>
                  <a:pt x="0" y="275930"/>
                  <a:pt x="0" y="177800"/>
                </a:cubicBezTo>
                <a:close/>
              </a:path>
            </a:pathLst>
          </a:custGeom>
          <a:solidFill>
            <a:srgbClr val="1E3A5F"/>
          </a:solidFill>
          <a:ln/>
        </p:spPr>
      </p:sp>
      <p:sp>
        <p:nvSpPr>
          <p:cNvPr id="33" name="Text 31"/>
          <p:cNvSpPr/>
          <p:nvPr/>
        </p:nvSpPr>
        <p:spPr>
          <a:xfrm>
            <a:off x="6451600" y="3619500"/>
            <a:ext cx="254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覆盖目的国</a:t>
            </a:r>
            <a:endParaRPr lang="en-US" sz="1400" dirty="0"/>
          </a:p>
        </p:txBody>
      </p:sp>
      <p:sp>
        <p:nvSpPr>
          <p:cNvPr id="34" name="Text 32"/>
          <p:cNvSpPr/>
          <p:nvPr/>
        </p:nvSpPr>
        <p:spPr>
          <a:xfrm>
            <a:off x="5969000" y="4064000"/>
            <a:ext cx="2540000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50+</a:t>
            </a:r>
            <a:endParaRPr lang="en-US" sz="4000" dirty="0"/>
          </a:p>
        </p:txBody>
      </p:sp>
      <p:sp>
        <p:nvSpPr>
          <p:cNvPr id="35" name="Text 33"/>
          <p:cNvSpPr/>
          <p:nvPr/>
        </p:nvSpPr>
        <p:spPr>
          <a:xfrm>
            <a:off x="8509000" y="4254500"/>
            <a:ext cx="1651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全球市场</a:t>
            </a:r>
            <a:endParaRPr lang="en-US" sz="1400" dirty="0"/>
          </a:p>
        </p:txBody>
      </p:sp>
      <p:sp>
        <p:nvSpPr>
          <p:cNvPr id="36" name="Shape 34"/>
          <p:cNvSpPr/>
          <p:nvPr/>
        </p:nvSpPr>
        <p:spPr>
          <a:xfrm>
            <a:off x="10668000" y="3429000"/>
            <a:ext cx="4826000" cy="1778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000000">
                <a:alpha val="3922"/>
              </a:srgbClr>
            </a:outerShdw>
          </a:effectLst>
        </p:spPr>
      </p:sp>
      <p:sp>
        <p:nvSpPr>
          <p:cNvPr id="37" name="Shape 35"/>
          <p:cNvSpPr/>
          <p:nvPr/>
        </p:nvSpPr>
        <p:spPr>
          <a:xfrm>
            <a:off x="10922000" y="3619500"/>
            <a:ext cx="355600" cy="355600"/>
          </a:xfrm>
          <a:custGeom>
            <a:avLst/>
            <a:gdLst/>
            <a:ahLst/>
            <a:cxnLst/>
            <a:rect l="l" t="t" r="r" b="b"/>
            <a:pathLst>
              <a:path w="355600" h="355600">
                <a:moveTo>
                  <a:pt x="177800" y="0"/>
                </a:moveTo>
                <a:cubicBezTo>
                  <a:pt x="188010" y="0"/>
                  <a:pt x="197386" y="5626"/>
                  <a:pt x="202248" y="14585"/>
                </a:cubicBezTo>
                <a:lnTo>
                  <a:pt x="352266" y="292398"/>
                </a:lnTo>
                <a:cubicBezTo>
                  <a:pt x="356920" y="301010"/>
                  <a:pt x="356711" y="311428"/>
                  <a:pt x="351711" y="319832"/>
                </a:cubicBezTo>
                <a:cubicBezTo>
                  <a:pt x="346710" y="328235"/>
                  <a:pt x="337612" y="333375"/>
                  <a:pt x="327819" y="333375"/>
                </a:cubicBezTo>
                <a:lnTo>
                  <a:pt x="27781" y="333375"/>
                </a:lnTo>
                <a:cubicBezTo>
                  <a:pt x="17988" y="333375"/>
                  <a:pt x="8959" y="328235"/>
                  <a:pt x="3889" y="319832"/>
                </a:cubicBezTo>
                <a:cubicBezTo>
                  <a:pt x="-1181" y="311428"/>
                  <a:pt x="-1320" y="301010"/>
                  <a:pt x="3334" y="292398"/>
                </a:cubicBezTo>
                <a:lnTo>
                  <a:pt x="153353" y="14585"/>
                </a:lnTo>
                <a:cubicBezTo>
                  <a:pt x="158214" y="5626"/>
                  <a:pt x="167590" y="0"/>
                  <a:pt x="177800" y="0"/>
                </a:cubicBezTo>
                <a:close/>
                <a:moveTo>
                  <a:pt x="177800" y="116681"/>
                </a:moveTo>
                <a:cubicBezTo>
                  <a:pt x="168563" y="116681"/>
                  <a:pt x="161131" y="124113"/>
                  <a:pt x="161131" y="133350"/>
                </a:cubicBezTo>
                <a:lnTo>
                  <a:pt x="161131" y="211138"/>
                </a:lnTo>
                <a:cubicBezTo>
                  <a:pt x="161131" y="220375"/>
                  <a:pt x="168563" y="227806"/>
                  <a:pt x="177800" y="227806"/>
                </a:cubicBezTo>
                <a:cubicBezTo>
                  <a:pt x="187037" y="227806"/>
                  <a:pt x="194469" y="220375"/>
                  <a:pt x="194469" y="211138"/>
                </a:cubicBezTo>
                <a:lnTo>
                  <a:pt x="194469" y="133350"/>
                </a:lnTo>
                <a:cubicBezTo>
                  <a:pt x="194469" y="124113"/>
                  <a:pt x="187037" y="116681"/>
                  <a:pt x="177800" y="116681"/>
                </a:cubicBezTo>
                <a:close/>
                <a:moveTo>
                  <a:pt x="196344" y="266700"/>
                </a:moveTo>
                <a:cubicBezTo>
                  <a:pt x="196766" y="259817"/>
                  <a:pt x="193333" y="253268"/>
                  <a:pt x="187432" y="249699"/>
                </a:cubicBezTo>
                <a:cubicBezTo>
                  <a:pt x="181532" y="246129"/>
                  <a:pt x="174138" y="246129"/>
                  <a:pt x="168237" y="249699"/>
                </a:cubicBezTo>
                <a:cubicBezTo>
                  <a:pt x="162336" y="253268"/>
                  <a:pt x="158904" y="259817"/>
                  <a:pt x="159325" y="266700"/>
                </a:cubicBezTo>
                <a:cubicBezTo>
                  <a:pt x="158904" y="273583"/>
                  <a:pt x="162336" y="280132"/>
                  <a:pt x="168237" y="283701"/>
                </a:cubicBezTo>
                <a:cubicBezTo>
                  <a:pt x="174138" y="287271"/>
                  <a:pt x="181532" y="287271"/>
                  <a:pt x="187432" y="283701"/>
                </a:cubicBezTo>
                <a:cubicBezTo>
                  <a:pt x="193333" y="280132"/>
                  <a:pt x="196766" y="273583"/>
                  <a:pt x="196344" y="266700"/>
                </a:cubicBezTo>
                <a:close/>
              </a:path>
            </a:pathLst>
          </a:custGeom>
          <a:solidFill>
            <a:srgbClr val="D97706"/>
          </a:solidFill>
          <a:ln/>
        </p:spPr>
      </p:sp>
      <p:sp>
        <p:nvSpPr>
          <p:cNvPr id="38" name="Text 36"/>
          <p:cNvSpPr/>
          <p:nvPr/>
        </p:nvSpPr>
        <p:spPr>
          <a:xfrm>
            <a:off x="11404600" y="3619500"/>
            <a:ext cx="254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待处理需求</a:t>
            </a:r>
            <a:endParaRPr lang="en-US" sz="1400" dirty="0"/>
          </a:p>
        </p:txBody>
      </p:sp>
      <p:sp>
        <p:nvSpPr>
          <p:cNvPr id="39" name="Text 37"/>
          <p:cNvSpPr/>
          <p:nvPr/>
        </p:nvSpPr>
        <p:spPr>
          <a:xfrm>
            <a:off x="10922000" y="4064000"/>
            <a:ext cx="2540000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1,215</a:t>
            </a:r>
            <a:endParaRPr lang="en-US" sz="4000" dirty="0"/>
          </a:p>
        </p:txBody>
      </p:sp>
      <p:sp>
        <p:nvSpPr>
          <p:cNvPr id="40" name="Text 38"/>
          <p:cNvSpPr/>
          <p:nvPr/>
        </p:nvSpPr>
        <p:spPr>
          <a:xfrm>
            <a:off x="13462000" y="4254500"/>
            <a:ext cx="1778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84.1%</a:t>
            </a:r>
            <a:endParaRPr lang="en-US" sz="1400" dirty="0"/>
          </a:p>
        </p:txBody>
      </p:sp>
      <p:sp>
        <p:nvSpPr>
          <p:cNvPr id="41" name="Shape 39"/>
          <p:cNvSpPr/>
          <p:nvPr/>
        </p:nvSpPr>
        <p:spPr>
          <a:xfrm>
            <a:off x="762000" y="5588000"/>
            <a:ext cx="14732000" cy="2921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000000">
                <a:alpha val="3922"/>
              </a:srgbClr>
            </a:outerShdw>
          </a:effectLst>
        </p:spPr>
      </p:sp>
      <p:sp>
        <p:nvSpPr>
          <p:cNvPr id="42" name="Text 40"/>
          <p:cNvSpPr/>
          <p:nvPr/>
        </p:nvSpPr>
        <p:spPr>
          <a:xfrm>
            <a:off x="1143000" y="5842000"/>
            <a:ext cx="3810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关键发现</a:t>
            </a:r>
            <a:endParaRPr lang="en-US" sz="2200" dirty="0"/>
          </a:p>
        </p:txBody>
      </p:sp>
      <p:sp>
        <p:nvSpPr>
          <p:cNvPr id="43" name="Shape 41"/>
          <p:cNvSpPr/>
          <p:nvPr/>
        </p:nvSpPr>
        <p:spPr>
          <a:xfrm>
            <a:off x="1143000" y="6324600"/>
            <a:ext cx="13970000" cy="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44" name="Text 42"/>
          <p:cNvSpPr/>
          <p:nvPr/>
        </p:nvSpPr>
        <p:spPr>
          <a:xfrm>
            <a:off x="1143000" y="6540500"/>
            <a:ext cx="13970000" cy="187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订单规模稳定</a:t>
            </a:r>
            <a:pPr>
              <a:lnSpc>
                <a:spcPct val="15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：4月日均追踪48单，全月累计1,444单合同，覆盖26,305台车辆，业务体量保持稳定</a:t>
            </a:r>
            <a:endParaRPr lang="en-US" sz="1800" dirty="0"/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Pipeline健康</a:t>
            </a:r>
            <a:pPr>
              <a:lnSpc>
                <a:spcPct val="15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：处于合同拟定阶段的订单占31%，前期pipeline充足；已发运127单/2,005台</a:t>
            </a:r>
            <a:endParaRPr lang="en-US" sz="1800" dirty="0"/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新签势头良好</a:t>
            </a:r>
            <a:pPr>
              <a:lnSpc>
                <a:spcPct val="15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：4月新签合同333单/5,712台，为后续月份储备充足</a:t>
            </a:r>
            <a:endParaRPr lang="en-US" sz="1800" dirty="0"/>
          </a:p>
          <a:p>
            <a:pPr>
              <a:lnSpc>
                <a:spcPct val="150000"/>
              </a:lnSpc>
              <a:spcBef>
                <a:spcPts val="400"/>
              </a:spcBef>
            </a:pPr>
            <a:r>
              <a:rPr lang="en-US" sz="18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⚠ 关注</a:t>
            </a:r>
            <a:pPr>
              <a:lnSpc>
                <a:spcPct val="150000"/>
              </a:lnSpc>
              <a:spcBef>
                <a:spcPts val="400"/>
              </a:spcBef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：84.1%的订单存在跨部门支持需求，建议建立快速响应机制</a:t>
            </a:r>
            <a:endParaRPr lang="en-US" sz="1800" dirty="0"/>
          </a:p>
        </p:txBody>
      </p:sp>
    </p:spTree>
  </p:cSld>
  <p:clrMapOvr>
    <a:masterClrMapping/>
  </p:clrMapOvr>
  <p:transition>
    <p:fade/>
    <p:spd val="me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Shape 1"/>
          <p:cNvSpPr/>
          <p:nvPr/>
        </p:nvSpPr>
        <p:spPr>
          <a:xfrm>
            <a:off x="4064000" y="0"/>
            <a:ext cx="4064000" cy="38100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4" name="Text 2"/>
          <p:cNvSpPr/>
          <p:nvPr/>
        </p:nvSpPr>
        <p:spPr>
          <a:xfrm>
            <a:off x="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月度总览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064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订单状态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8128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区域趋势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2192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团队展望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0" y="508000"/>
            <a:ext cx="16256000" cy="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9" name="Shape 7"/>
          <p:cNvSpPr/>
          <p:nvPr/>
        </p:nvSpPr>
        <p:spPr>
          <a:xfrm>
            <a:off x="762000" y="711200"/>
            <a:ext cx="50800" cy="3556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10" name="Text 8"/>
          <p:cNvSpPr/>
          <p:nvPr/>
        </p:nvSpPr>
        <p:spPr>
          <a:xfrm>
            <a:off x="965200" y="660400"/>
            <a:ext cx="11430000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订单阶段漏斗：合同拟定与生产中订单占主导地位</a:t>
            </a:r>
            <a:endParaRPr lang="en-US" sz="2800" dirty="0"/>
          </a:p>
        </p:txBody>
      </p:sp>
      <p:graphicFrame>
        <p:nvGraphicFramePr>
          <p:cNvPr id="11" name="Chart 0" descr=""/>
          <p:cNvGraphicFramePr/>
          <p:nvPr/>
        </p:nvGraphicFramePr>
        <p:xfrm>
          <a:off x="762000" y="1397000"/>
          <a:ext cx="8890000" cy="6858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12" name="Shape 9"/>
          <p:cNvSpPr/>
          <p:nvPr/>
        </p:nvSpPr>
        <p:spPr>
          <a:xfrm>
            <a:off x="10033000" y="1397000"/>
            <a:ext cx="5461000" cy="6858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000000">
                <a:alpha val="3922"/>
              </a:srgbClr>
            </a:outerShdw>
          </a:effectLst>
        </p:spPr>
      </p:sp>
      <p:sp>
        <p:nvSpPr>
          <p:cNvPr id="13" name="Text 10"/>
          <p:cNvSpPr/>
          <p:nvPr/>
        </p:nvSpPr>
        <p:spPr>
          <a:xfrm>
            <a:off x="10414000" y="1714500"/>
            <a:ext cx="4699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关键发现</a:t>
            </a:r>
            <a:endParaRPr lang="en-US" sz="2200" dirty="0"/>
          </a:p>
        </p:txBody>
      </p:sp>
      <p:sp>
        <p:nvSpPr>
          <p:cNvPr id="14" name="Shape 11"/>
          <p:cNvSpPr/>
          <p:nvPr/>
        </p:nvSpPr>
        <p:spPr>
          <a:xfrm>
            <a:off x="10414000" y="2222500"/>
            <a:ext cx="4699000" cy="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15" name="Text 12"/>
          <p:cNvSpPr/>
          <p:nvPr/>
        </p:nvSpPr>
        <p:spPr>
          <a:xfrm>
            <a:off x="10414000" y="2476500"/>
            <a:ext cx="4699000" cy="5461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60000"/>
              </a:lnSpc>
            </a:pPr>
            <a:r>
              <a:rPr lang="en-US" sz="16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前期Pipeline充足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6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合同拟定中(A) + 已锁定待付订金(B)共 </a:t>
            </a:r>
            <a:pPr>
              <a:lnSpc>
                <a:spcPct val="160000"/>
              </a:lnSpc>
            </a:pPr>
            <a:r>
              <a:rPr lang="en-US" sz="16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684单</a:t>
            </a:r>
            <a:pPr>
              <a:lnSpc>
                <a:spcPct val="160000"/>
              </a:lnSpc>
            </a:pPr>
            <a:r>
              <a:rPr lang="en-US" sz="16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，占总量的47.3%，后续转化空间充足</a:t>
            </a:r>
            <a:endParaRPr lang="en-US" sz="1800" dirty="0"/>
          </a:p>
          <a:p>
            <a:pPr>
              <a:lnSpc>
                <a:spcPct val="160000"/>
              </a:lnSpc>
              <a:spcBef>
                <a:spcPts val="1600"/>
              </a:spcBef>
            </a:pPr>
            <a:r>
              <a:rPr lang="en-US" sz="16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中期生产推进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6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已付订金待生产(C) + 已生产待付尾款(D)共 </a:t>
            </a:r>
            <a:pPr>
              <a:lnSpc>
                <a:spcPct val="160000"/>
              </a:lnSpc>
            </a:pPr>
            <a:r>
              <a:rPr lang="en-US" sz="16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499单</a:t>
            </a:r>
            <a:pPr>
              <a:lnSpc>
                <a:spcPct val="160000"/>
              </a:lnSpc>
            </a:pPr>
            <a:r>
              <a:rPr lang="en-US" sz="16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，占总量的34.6%</a:t>
            </a:r>
            <a:endParaRPr lang="en-US" sz="1800" dirty="0"/>
          </a:p>
          <a:p>
            <a:pPr>
              <a:lnSpc>
                <a:spcPct val="160000"/>
              </a:lnSpc>
              <a:spcBef>
                <a:spcPts val="1600"/>
              </a:spcBef>
            </a:pPr>
            <a:r>
              <a:rPr lang="en-US" sz="16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后期交付待加速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6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已付尾款待发运(E) + 已发运(F)仅 </a:t>
            </a:r>
            <a:pPr>
              <a:lnSpc>
                <a:spcPct val="160000"/>
              </a:lnSpc>
            </a:pPr>
            <a:r>
              <a:rPr lang="en-US" sz="1600" b="1" dirty="0">
                <a:solidFill>
                  <a:srgbClr val="059669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261单</a:t>
            </a:r>
            <a:pPr>
              <a:lnSpc>
                <a:spcPct val="160000"/>
              </a:lnSpc>
            </a:pPr>
            <a:r>
              <a:rPr lang="en-US" sz="16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，占总量的18.1%</a:t>
            </a:r>
            <a:endParaRPr lang="en-US" sz="1800" dirty="0"/>
          </a:p>
          <a:p>
            <a:pPr>
              <a:lnSpc>
                <a:spcPct val="160000"/>
              </a:lnSpc>
              <a:spcBef>
                <a:spcPts val="1600"/>
              </a:spcBef>
            </a:pPr>
            <a:r>
              <a:rPr lang="en-US" sz="16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⚠ 风险提示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6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近半数订单仍停留在合同拟定阶段，需关注A→B的转化效率，加速合同确认和订金回收</a:t>
            </a:r>
            <a:endParaRPr lang="en-US" sz="1800" dirty="0"/>
          </a:p>
        </p:txBody>
      </p:sp>
    </p:spTree>
  </p:cSld>
  <p:clrMapOvr>
    <a:masterClrMapping/>
  </p:clrMapOvr>
  <p:transition>
    <p:fade/>
    <p:spd val="me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Shape 1"/>
          <p:cNvSpPr/>
          <p:nvPr/>
        </p:nvSpPr>
        <p:spPr>
          <a:xfrm>
            <a:off x="8128000" y="0"/>
            <a:ext cx="4064000" cy="38100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4" name="Text 2"/>
          <p:cNvSpPr/>
          <p:nvPr/>
        </p:nvSpPr>
        <p:spPr>
          <a:xfrm>
            <a:off x="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月度总览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064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订单状态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8128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区域趋势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2192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团队展望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0" y="508000"/>
            <a:ext cx="16256000" cy="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9" name="Shape 7"/>
          <p:cNvSpPr/>
          <p:nvPr/>
        </p:nvSpPr>
        <p:spPr>
          <a:xfrm>
            <a:off x="762000" y="711200"/>
            <a:ext cx="50800" cy="3556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10" name="Text 8"/>
          <p:cNvSpPr/>
          <p:nvPr/>
        </p:nvSpPr>
        <p:spPr>
          <a:xfrm>
            <a:off x="965200" y="660400"/>
            <a:ext cx="11430000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区域分布：拉美、东南亚、非洲三大市场并驾齐驱</a:t>
            </a:r>
            <a:endParaRPr lang="en-US" sz="2800" dirty="0"/>
          </a:p>
        </p:txBody>
      </p:sp>
      <p:graphicFrame>
        <p:nvGraphicFramePr>
          <p:cNvPr id="11" name="Chart 0" descr=""/>
          <p:cNvGraphicFramePr/>
          <p:nvPr/>
        </p:nvGraphicFramePr>
        <p:xfrm>
          <a:off x="762000" y="1397000"/>
          <a:ext cx="6604000" cy="5334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7747000" y="1397000"/>
          <a:ext cx="7747000" cy="5334000"/>
        </p:xfrm>
        <a:graphic>
          <a:graphicData uri="http://schemas.openxmlformats.org/drawingml/2006/table">
            <a:tbl>
              <a:tblPr/>
              <a:tblGrid>
                <a:gridCol w="2169160"/>
                <a:gridCol w="1394460"/>
                <a:gridCol w="1704340"/>
                <a:gridCol w="2479040"/>
              </a:tblGrid>
              <a:tr h="666750"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区域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订单数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车辆数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占比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拉美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364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6,429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3A5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24.4%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东南亚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298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6,061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3A5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23.0%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非洲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316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5,622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3A5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21.4%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中东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207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3,455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13.1%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欧洲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95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1,547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5.9%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中国及特区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25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568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2.2%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其他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139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2,623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10.0%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3" name="Text 9"/>
          <p:cNvSpPr/>
          <p:nvPr/>
        </p:nvSpPr>
        <p:spPr>
          <a:xfrm>
            <a:off x="762000" y="7048500"/>
            <a:ext cx="14732000" cy="101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区域洞察</a:t>
            </a:r>
            <a:pPr>
              <a:lnSpc>
                <a:spcPct val="15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：拉美、东南亚、非洲三大核心市场合计占比 </a:t>
            </a:r>
            <a:pPr>
              <a:lnSpc>
                <a:spcPct val="150000"/>
              </a:lnSpc>
            </a:pPr>
            <a:r>
              <a:rPr lang="en-US" sz="18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68.8%</a:t>
            </a:r>
            <a:pPr>
              <a:lnSpc>
                <a:spcPct val="15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，是海外订单的核心增长引擎。中东市场占比13.1%，存在较大拓展空间。</a:t>
            </a:r>
            <a:endParaRPr lang="en-US" sz="1800" dirty="0"/>
          </a:p>
        </p:txBody>
      </p:sp>
    </p:spTree>
  </p:cSld>
  <p:clrMapOvr>
    <a:masterClrMapping/>
  </p:clrMapOvr>
  <p:transition>
    <p:fade/>
    <p:spd val="me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Shape 1"/>
          <p:cNvSpPr/>
          <p:nvPr/>
        </p:nvSpPr>
        <p:spPr>
          <a:xfrm>
            <a:off x="8128000" y="0"/>
            <a:ext cx="4064000" cy="38100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4" name="Text 2"/>
          <p:cNvSpPr/>
          <p:nvPr/>
        </p:nvSpPr>
        <p:spPr>
          <a:xfrm>
            <a:off x="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月度总览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064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订单状态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8128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区域趋势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2192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团队展望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0" y="508000"/>
            <a:ext cx="16256000" cy="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9" name="Shape 7"/>
          <p:cNvSpPr/>
          <p:nvPr/>
        </p:nvSpPr>
        <p:spPr>
          <a:xfrm>
            <a:off x="762000" y="711200"/>
            <a:ext cx="50800" cy="3556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10" name="Text 8"/>
          <p:cNvSpPr/>
          <p:nvPr/>
        </p:nvSpPr>
        <p:spPr>
          <a:xfrm>
            <a:off x="965200" y="660400"/>
            <a:ext cx="11430000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Top 10目的国：老挝、阿尔及利亚、巴拉圭领跑</a:t>
            </a:r>
            <a:endParaRPr lang="en-US" sz="2800" dirty="0"/>
          </a:p>
        </p:txBody>
      </p:sp>
      <p:graphicFrame>
        <p:nvGraphicFramePr>
          <p:cNvPr id="11" name="Chart 0" descr=""/>
          <p:cNvGraphicFramePr/>
          <p:nvPr/>
        </p:nvGraphicFramePr>
        <p:xfrm>
          <a:off x="762000" y="1397000"/>
          <a:ext cx="9144000" cy="5080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graphicFrame>
        <p:nvGraphicFramePr>
          <p:cNvPr id="7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10287000" y="1397000"/>
          <a:ext cx="5207000" cy="5080000"/>
        </p:xfrm>
        <a:graphic>
          <a:graphicData uri="http://schemas.openxmlformats.org/drawingml/2006/table">
            <a:tbl>
              <a:tblPr/>
              <a:tblGrid>
                <a:gridCol w="624840"/>
                <a:gridCol w="1562100"/>
                <a:gridCol w="1457960"/>
                <a:gridCol w="1562100"/>
              </a:tblGrid>
              <a:tr h="461818"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排名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国家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订单数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车辆数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</a:tr>
              <a:tr h="461818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老挝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37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1,007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1818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阿尔及利亚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35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807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  <a:tr h="461818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巴拉圭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36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757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1818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4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斯里兰卡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38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746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  <a:tr h="461818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5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马来西亚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31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740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1818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6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科威特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36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722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  <a:tr h="461818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7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缅甸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30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666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1818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8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蒙古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30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652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  <a:tr h="461818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9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玻利维亚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32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651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61818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10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约旦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28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640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</a:tbl>
          </a:graphicData>
        </a:graphic>
      </p:graphicFrame>
      <p:sp>
        <p:nvSpPr>
          <p:cNvPr id="13" name="Text 9"/>
          <p:cNvSpPr/>
          <p:nvPr/>
        </p:nvSpPr>
        <p:spPr>
          <a:xfrm>
            <a:off x="762000" y="6794500"/>
            <a:ext cx="14732000" cy="1206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国家洞察</a:t>
            </a:r>
            <a:pPr>
              <a:lnSpc>
                <a:spcPct val="15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：Top 10目的国合计覆盖 </a:t>
            </a:r>
            <a:pPr>
              <a:lnSpc>
                <a:spcPct val="150000"/>
              </a:lnSpc>
            </a:pPr>
            <a:r>
              <a:rPr lang="en-US" sz="18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7,188台</a:t>
            </a:r>
            <a:pPr>
              <a:lnSpc>
                <a:spcPct val="15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，占总量的27.3%。老挝以1,007台位居首位，主要得益于大客户返单。阿尔及利亚、巴拉圭紧随其后，均为重点开拓市场。</a:t>
            </a:r>
            <a:endParaRPr lang="en-US" sz="1800" dirty="0"/>
          </a:p>
        </p:txBody>
      </p:sp>
    </p:spTree>
  </p:cSld>
  <p:clrMapOvr>
    <a:masterClrMapping/>
  </p:clrMapOvr>
  <p:transition>
    <p:fade/>
    <p:spd val="me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Shape 1"/>
          <p:cNvSpPr/>
          <p:nvPr/>
        </p:nvSpPr>
        <p:spPr>
          <a:xfrm>
            <a:off x="8128000" y="0"/>
            <a:ext cx="4064000" cy="38100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4" name="Text 2"/>
          <p:cNvSpPr/>
          <p:nvPr/>
        </p:nvSpPr>
        <p:spPr>
          <a:xfrm>
            <a:off x="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月度总览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064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订单状态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8128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区域趋势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2192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团队展望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0" y="508000"/>
            <a:ext cx="16256000" cy="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9" name="Shape 7"/>
          <p:cNvSpPr/>
          <p:nvPr/>
        </p:nvSpPr>
        <p:spPr>
          <a:xfrm>
            <a:off x="762000" y="711200"/>
            <a:ext cx="50800" cy="3556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10" name="Text 8"/>
          <p:cNvSpPr/>
          <p:nvPr/>
        </p:nvSpPr>
        <p:spPr>
          <a:xfrm>
            <a:off x="965200" y="660400"/>
            <a:ext cx="11430000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30日追踪趋势：4月下旬订单活跃度显著提升</a:t>
            </a:r>
            <a:endParaRPr lang="en-US" sz="2800" dirty="0"/>
          </a:p>
        </p:txBody>
      </p:sp>
      <p:graphicFrame>
        <p:nvGraphicFramePr>
          <p:cNvPr id="11" name="Chart 0" descr=""/>
          <p:cNvGraphicFramePr/>
          <p:nvPr/>
        </p:nvGraphicFramePr>
        <p:xfrm>
          <a:off x="762000" y="1397000"/>
          <a:ext cx="14732000" cy="4826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12" name="Shape 9"/>
          <p:cNvSpPr/>
          <p:nvPr/>
        </p:nvSpPr>
        <p:spPr>
          <a:xfrm>
            <a:off x="762000" y="6604000"/>
            <a:ext cx="14732000" cy="2032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000000">
                <a:alpha val="3922"/>
              </a:srgbClr>
            </a:outerShdw>
          </a:effectLst>
        </p:spPr>
      </p:sp>
      <p:sp>
        <p:nvSpPr>
          <p:cNvPr id="13" name="Text 10"/>
          <p:cNvSpPr/>
          <p:nvPr/>
        </p:nvSpPr>
        <p:spPr>
          <a:xfrm>
            <a:off x="1143000" y="6858000"/>
            <a:ext cx="3048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上旬日均(4/1-10)</a:t>
            </a:r>
            <a:endParaRPr lang="en-US" sz="1400" dirty="0"/>
          </a:p>
        </p:txBody>
      </p:sp>
      <p:sp>
        <p:nvSpPr>
          <p:cNvPr id="14" name="Text 11"/>
          <p:cNvSpPr/>
          <p:nvPr/>
        </p:nvSpPr>
        <p:spPr>
          <a:xfrm>
            <a:off x="1143000" y="7239000"/>
            <a:ext cx="3048000" cy="571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36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49.0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1143000" y="7874000"/>
            <a:ext cx="3048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单/日</a:t>
            </a:r>
            <a:endParaRPr lang="en-US" sz="1400" dirty="0"/>
          </a:p>
        </p:txBody>
      </p:sp>
      <p:sp>
        <p:nvSpPr>
          <p:cNvPr id="16" name="Shape 13"/>
          <p:cNvSpPr/>
          <p:nvPr/>
        </p:nvSpPr>
        <p:spPr>
          <a:xfrm>
            <a:off x="4445000" y="6921500"/>
            <a:ext cx="0" cy="139700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17" name="Text 14"/>
          <p:cNvSpPr/>
          <p:nvPr/>
        </p:nvSpPr>
        <p:spPr>
          <a:xfrm>
            <a:off x="4826000" y="6858000"/>
            <a:ext cx="3048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中旬日均(4/11-20)</a:t>
            </a:r>
            <a:endParaRPr lang="en-US" sz="1400" dirty="0"/>
          </a:p>
        </p:txBody>
      </p:sp>
      <p:sp>
        <p:nvSpPr>
          <p:cNvPr id="18" name="Text 15"/>
          <p:cNvSpPr/>
          <p:nvPr/>
        </p:nvSpPr>
        <p:spPr>
          <a:xfrm>
            <a:off x="4826000" y="7239000"/>
            <a:ext cx="3048000" cy="571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36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42.0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4826000" y="7874000"/>
            <a:ext cx="3048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单/日</a:t>
            </a:r>
            <a:endParaRPr lang="en-US" sz="1400" dirty="0"/>
          </a:p>
        </p:txBody>
      </p:sp>
      <p:sp>
        <p:nvSpPr>
          <p:cNvPr id="20" name="Shape 17"/>
          <p:cNvSpPr/>
          <p:nvPr/>
        </p:nvSpPr>
        <p:spPr>
          <a:xfrm>
            <a:off x="8128000" y="6921500"/>
            <a:ext cx="0" cy="139700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21" name="Text 18"/>
          <p:cNvSpPr/>
          <p:nvPr/>
        </p:nvSpPr>
        <p:spPr>
          <a:xfrm>
            <a:off x="8509000" y="6858000"/>
            <a:ext cx="3048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下旬日均(4/21-30)</a:t>
            </a:r>
            <a:endParaRPr lang="en-US" sz="1400" dirty="0"/>
          </a:p>
        </p:txBody>
      </p:sp>
      <p:sp>
        <p:nvSpPr>
          <p:cNvPr id="22" name="Text 19"/>
          <p:cNvSpPr/>
          <p:nvPr/>
        </p:nvSpPr>
        <p:spPr>
          <a:xfrm>
            <a:off x="8509000" y="7239000"/>
            <a:ext cx="3048000" cy="571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3600" b="1" dirty="0">
                <a:solidFill>
                  <a:srgbClr val="059669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51.5</a:t>
            </a:r>
            <a:endParaRPr lang="en-US" sz="1600" dirty="0"/>
          </a:p>
        </p:txBody>
      </p:sp>
      <p:sp>
        <p:nvSpPr>
          <p:cNvPr id="23" name="Text 20"/>
          <p:cNvSpPr/>
          <p:nvPr/>
        </p:nvSpPr>
        <p:spPr>
          <a:xfrm>
            <a:off x="8509000" y="7874000"/>
            <a:ext cx="3048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单/日 ↑22.6%</a:t>
            </a:r>
            <a:endParaRPr lang="en-US" sz="1400" dirty="0"/>
          </a:p>
        </p:txBody>
      </p:sp>
      <p:sp>
        <p:nvSpPr>
          <p:cNvPr id="24" name="Shape 21"/>
          <p:cNvSpPr/>
          <p:nvPr/>
        </p:nvSpPr>
        <p:spPr>
          <a:xfrm>
            <a:off x="11811000" y="6921500"/>
            <a:ext cx="0" cy="139700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25" name="Text 22"/>
          <p:cNvSpPr/>
          <p:nvPr/>
        </p:nvSpPr>
        <p:spPr>
          <a:xfrm>
            <a:off x="12192000" y="6858000"/>
            <a:ext cx="3048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峰值日期</a:t>
            </a:r>
            <a:endParaRPr lang="en-US" sz="1400" dirty="0"/>
          </a:p>
        </p:txBody>
      </p:sp>
      <p:sp>
        <p:nvSpPr>
          <p:cNvPr id="26" name="Text 23"/>
          <p:cNvSpPr/>
          <p:nvPr/>
        </p:nvSpPr>
        <p:spPr>
          <a:xfrm>
            <a:off x="12192000" y="7239000"/>
            <a:ext cx="3048000" cy="571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36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4/07, 4/24</a:t>
            </a:r>
            <a:endParaRPr lang="en-US" sz="1600" dirty="0"/>
          </a:p>
        </p:txBody>
      </p:sp>
      <p:sp>
        <p:nvSpPr>
          <p:cNvPr id="27" name="Text 24"/>
          <p:cNvSpPr/>
          <p:nvPr/>
        </p:nvSpPr>
        <p:spPr>
          <a:xfrm>
            <a:off x="12192000" y="7874000"/>
            <a:ext cx="3048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59单/日</a:t>
            </a:r>
            <a:endParaRPr lang="en-US" sz="1400" dirty="0"/>
          </a:p>
        </p:txBody>
      </p:sp>
    </p:spTree>
  </p:cSld>
  <p:clrMapOvr>
    <a:masterClrMapping/>
  </p:clrMapOvr>
  <p:transition>
    <p:fade/>
    <p:spd val="me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Shape 1"/>
          <p:cNvSpPr/>
          <p:nvPr/>
        </p:nvSpPr>
        <p:spPr>
          <a:xfrm>
            <a:off x="12192000" y="0"/>
            <a:ext cx="4064000" cy="38100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4" name="Text 2"/>
          <p:cNvSpPr/>
          <p:nvPr/>
        </p:nvSpPr>
        <p:spPr>
          <a:xfrm>
            <a:off x="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月度总览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064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订单状态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8128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区域趋势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2192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团队展望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0" y="508000"/>
            <a:ext cx="16256000" cy="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9" name="Shape 7"/>
          <p:cNvSpPr/>
          <p:nvPr/>
        </p:nvSpPr>
        <p:spPr>
          <a:xfrm>
            <a:off x="762000" y="711200"/>
            <a:ext cx="50800" cy="3556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10" name="Text 8"/>
          <p:cNvSpPr/>
          <p:nvPr/>
        </p:nvSpPr>
        <p:spPr>
          <a:xfrm>
            <a:off x="965200" y="660400"/>
            <a:ext cx="12700000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团队绩效：9位负责人均匀分布，陈闽慧、黄琪惠领跑</a:t>
            </a:r>
            <a:endParaRPr lang="en-US" sz="2800" dirty="0"/>
          </a:p>
        </p:txBody>
      </p:sp>
      <p:graphicFrame>
        <p:nvGraphicFramePr>
          <p:cNvPr id="11" name="Chart 0" descr=""/>
          <p:cNvGraphicFramePr/>
          <p:nvPr/>
        </p:nvGraphicFramePr>
        <p:xfrm>
          <a:off x="762000" y="1397000"/>
          <a:ext cx="8636000" cy="5334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graphicFrame>
        <p:nvGraphicFramePr>
          <p:cNvPr id="9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9779000" y="1397000"/>
          <a:ext cx="5715000" cy="5334000"/>
        </p:xfrm>
        <a:graphic>
          <a:graphicData uri="http://schemas.openxmlformats.org/drawingml/2006/table">
            <a:tbl>
              <a:tblPr/>
              <a:tblGrid>
                <a:gridCol w="1428750"/>
                <a:gridCol w="1428750"/>
                <a:gridCol w="1428750"/>
                <a:gridCol w="1428750"/>
              </a:tblGrid>
              <a:tr h="533400"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负责人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订单数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车辆数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占比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陈闽慧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181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3,559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13.5%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黄琪惠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181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3,223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12.3%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韦宇洁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169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3,194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12.1%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梅青贤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157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2,944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11.2%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梁兴龙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159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2,788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10.6%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黄晓安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173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2,762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10.5%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张熙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141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2,833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10.8%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郭娜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139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2,643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10.0%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张雨点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144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2,359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0F172A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9.0%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3" name="Text 9"/>
          <p:cNvSpPr/>
          <p:nvPr/>
        </p:nvSpPr>
        <p:spPr>
          <a:xfrm>
            <a:off x="762000" y="7048500"/>
            <a:ext cx="14732000" cy="101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团队洞察</a:t>
            </a:r>
            <a:pPr>
              <a:lnSpc>
                <a:spcPct val="15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：9位负责人订单分布较为均衡，人均160单。陈闽慧和黄琪惠以181单并列订单数第一，陈闽慧以3,559台领跑车辆数。团队整体负荷均匀，建议关注张雨点（2,359台）的产能提升空间。</a:t>
            </a:r>
            <a:endParaRPr lang="en-US" sz="1800" dirty="0"/>
          </a:p>
        </p:txBody>
      </p:sp>
    </p:spTree>
  </p:cSld>
  <p:clrMapOvr>
    <a:masterClrMapping/>
  </p:clrMapOvr>
  <p:transition>
    <p:fade/>
    <p:spd val="me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1F5F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" name="Shape 1"/>
          <p:cNvSpPr/>
          <p:nvPr/>
        </p:nvSpPr>
        <p:spPr>
          <a:xfrm>
            <a:off x="12192000" y="0"/>
            <a:ext cx="4064000" cy="38100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4" name="Text 2"/>
          <p:cNvSpPr/>
          <p:nvPr/>
        </p:nvSpPr>
        <p:spPr>
          <a:xfrm>
            <a:off x="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月度总览</a:t>
            </a:r>
            <a:endParaRPr lang="en-US" sz="1400" dirty="0"/>
          </a:p>
        </p:txBody>
      </p:sp>
      <p:sp>
        <p:nvSpPr>
          <p:cNvPr id="5" name="Text 3"/>
          <p:cNvSpPr/>
          <p:nvPr/>
        </p:nvSpPr>
        <p:spPr>
          <a:xfrm>
            <a:off x="4064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订单状态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8128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区域趋势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2192000" y="101600"/>
            <a:ext cx="406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4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团队展望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0" y="508000"/>
            <a:ext cx="16256000" cy="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9" name="Shape 7"/>
          <p:cNvSpPr/>
          <p:nvPr/>
        </p:nvSpPr>
        <p:spPr>
          <a:xfrm>
            <a:off x="762000" y="711200"/>
            <a:ext cx="50800" cy="3556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10" name="Text 8"/>
          <p:cNvSpPr/>
          <p:nvPr/>
        </p:nvSpPr>
        <p:spPr>
          <a:xfrm>
            <a:off x="965200" y="660400"/>
            <a:ext cx="12700000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支持需求分析：财务、售后、法务为三大核心诉求</a:t>
            </a:r>
            <a:endParaRPr lang="en-US" sz="2800" dirty="0"/>
          </a:p>
        </p:txBody>
      </p:sp>
      <p:graphicFrame>
        <p:nvGraphicFramePr>
          <p:cNvPr id="11" name="Chart 0" descr=""/>
          <p:cNvGraphicFramePr/>
          <p:nvPr/>
        </p:nvGraphicFramePr>
        <p:xfrm>
          <a:off x="762000" y="1397000"/>
          <a:ext cx="8636000" cy="5334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12" name="Shape 9"/>
          <p:cNvSpPr/>
          <p:nvPr/>
        </p:nvSpPr>
        <p:spPr>
          <a:xfrm>
            <a:off x="9779000" y="1397000"/>
            <a:ext cx="5715000" cy="5334000"/>
          </a:xfrm>
          <a:prstGeom prst="rect">
            <a:avLst/>
          </a:prstGeom>
          <a:solidFill>
            <a:srgbClr val="FFFFFF"/>
          </a:solidFill>
          <a:ln/>
          <a:effectLst>
            <a:outerShdw sx="100000" sy="100000" kx="0" ky="0" algn="bl" rotWithShape="0" blurRad="101600" dist="25400" dir="5400000">
              <a:srgbClr val="000000">
                <a:alpha val="3922"/>
              </a:srgbClr>
            </a:outerShdw>
          </a:effectLst>
        </p:spPr>
      </p:sp>
      <p:sp>
        <p:nvSpPr>
          <p:cNvPr id="13" name="Text 10"/>
          <p:cNvSpPr/>
          <p:nvPr/>
        </p:nvSpPr>
        <p:spPr>
          <a:xfrm>
            <a:off x="10160000" y="1651000"/>
            <a:ext cx="4953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优化建议</a:t>
            </a:r>
            <a:endParaRPr lang="en-US" sz="2200" dirty="0"/>
          </a:p>
        </p:txBody>
      </p:sp>
      <p:sp>
        <p:nvSpPr>
          <p:cNvPr id="14" name="Shape 11"/>
          <p:cNvSpPr/>
          <p:nvPr/>
        </p:nvSpPr>
        <p:spPr>
          <a:xfrm>
            <a:off x="10160000" y="2159000"/>
            <a:ext cx="4953000" cy="0"/>
          </a:xfrm>
          <a:prstGeom prst="straightConnector1">
            <a:avLst/>
          </a:prstGeom>
          <a:noFill/>
          <a:ln w="12700">
            <a:solidFill>
              <a:srgbClr val="E2E8F0"/>
            </a:solidFill>
            <a:prstDash val="solid"/>
            <a:headEnd type="none"/>
            <a:tailEnd type="none"/>
          </a:ln>
        </p:spPr>
      </p:sp>
      <p:sp>
        <p:nvSpPr>
          <p:cNvPr id="15" name="Text 12"/>
          <p:cNvSpPr/>
          <p:nvPr/>
        </p:nvSpPr>
        <p:spPr>
          <a:xfrm>
            <a:off x="10160000" y="2413000"/>
            <a:ext cx="4953000" cy="3937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60000"/>
              </a:lnSpc>
            </a:pPr>
            <a:r>
              <a:rPr lang="en-US" sz="16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核心问题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6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84.1%订单存在支持需求，流程阻塞严重影响交付效率</a:t>
            </a:r>
            <a:endParaRPr lang="en-US" sz="1800" dirty="0"/>
          </a:p>
          <a:p>
            <a:pPr>
              <a:lnSpc>
                <a:spcPct val="160000"/>
              </a:lnSpc>
              <a:spcBef>
                <a:spcPts val="1200"/>
              </a:spcBef>
            </a:pPr>
            <a:r>
              <a:rPr lang="en-US" sz="16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建议措施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6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1.</a:t>
            </a:r>
            <a:pPr>
              <a:lnSpc>
                <a:spcPct val="160000"/>
              </a:lnSpc>
            </a:pPr>
            <a:r>
              <a:rPr lang="en-US" sz="16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建立跨部门快速响应机制，财务/售后/法务设置专人对接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6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2.</a:t>
            </a:r>
            <a:pPr>
              <a:lnSpc>
                <a:spcPct val="160000"/>
              </a:lnSpc>
            </a:pPr>
            <a:r>
              <a:rPr lang="en-US" sz="16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将高频需求标准化（配件清单模板、合同条款库）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6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3.</a:t>
            </a:r>
            <a:pPr>
              <a:lnSpc>
                <a:spcPct val="160000"/>
              </a:lnSpc>
            </a:pPr>
            <a:r>
              <a:rPr lang="en-US" sz="16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设置需求处理SLA：常规需求48h内响应</a:t>
            </a:r>
            <a:endParaRPr lang="en-US" sz="1800" dirty="0"/>
          </a:p>
          <a:p>
            <a:pPr>
              <a:lnSpc>
                <a:spcPct val="160000"/>
              </a:lnSpc>
            </a:pPr>
            <a:r>
              <a:rPr lang="en-US" sz="1600" b="1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4.</a:t>
            </a:r>
            <a:pPr>
              <a:lnSpc>
                <a:spcPct val="160000"/>
              </a:lnSpc>
            </a:pPr>
            <a:r>
              <a:rPr lang="en-US" sz="16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每周召开跨部门协调会，跟踪阻塞订单</a:t>
            </a:r>
            <a:endParaRPr lang="en-US" sz="1800" dirty="0"/>
          </a:p>
        </p:txBody>
      </p:sp>
      <p:sp>
        <p:nvSpPr>
          <p:cNvPr id="16" name="Text 13"/>
          <p:cNvSpPr/>
          <p:nvPr/>
        </p:nvSpPr>
        <p:spPr>
          <a:xfrm>
            <a:off x="762000" y="7048500"/>
            <a:ext cx="14732000" cy="101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⚠ 重点关注</a:t>
            </a:r>
            <a:pPr>
              <a:lnSpc>
                <a:spcPct val="150000"/>
              </a:lnSpc>
            </a:pPr>
            <a:r>
              <a:rPr lang="en-US" sz="1800" dirty="0">
                <a:solidFill>
                  <a:srgbClr val="0F172A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：需财务确认的订单高达86单，涉及收款账户、汇率等问题，建议财务部设置海外业务专人。售后配件确认55单，需建立常用配件清单模板以加速响应。</a:t>
            </a:r>
            <a:endParaRPr lang="en-US" sz="1800" dirty="0"/>
          </a:p>
        </p:txBody>
      </p:sp>
    </p:spTree>
  </p:cSld>
  <p:clrMapOvr>
    <a:masterClrMapping/>
  </p:clrMapOvr>
  <p:transition>
    <p:fade/>
    <p:spd val="med"/>
  </p:transition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海外订单月度数据报告（2026年4月）</dc:title>
  <dc:subject>海外订单月度数据报告（2026年4月）</dc:subject>
  <dc:creator>Kimi</dc:creator>
  <cp:lastModifiedBy>Kimi</cp:lastModifiedBy>
  <cp:revision>1</cp:revision>
  <dcterms:created xsi:type="dcterms:W3CDTF">2026-05-14T09:22:13Z</dcterms:created>
  <dcterms:modified xsi:type="dcterms:W3CDTF">2026-05-14T09:22:13Z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4" name="AIGC">
    <vt:lpwstr>{"Label":"海外订单月度数据报告（2026年4月）","ContentProducer":"001191110108MACG2KBH8F10000","ProduceID":"19e25cac-99d2-8f0a-8000-000042a97db4","ReservedCode1":"","ContentPropagator":"001191110108MACG2KBH8F20000","PropagateID":"19e25cac-99d2-8f0a-8000-000042a97db4","ReservedCode2":""}</vt:lpwstr>
  </property>
</Properties>
</file>