
<file path=[Content_Types].xml><?xml version="1.0" encoding="utf-8"?>
<Types xmlns="http://schemas.openxmlformats.org/package/2006/content-types">
  <Default Extension="fntdata" ContentType="application/x-fontdata"/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charts/chart1.xml" ContentType="application/vnd.openxmlformats-officedocument.drawingml.chart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charts/chart2.xml" ContentType="application/vnd.openxmlformats-officedocument.drawingml.chart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charts/chart3.xml" ContentType="application/vnd.openxmlformats-officedocument.drawingml.chart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charts/chart4.xml" ContentType="application/vnd.openxmlformats-officedocument.drawingml.chart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ustom.xml" ContentType="application/vnd.openxmlformats-officedocument.custom-propertie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Relationship Id="rId4" Type="http://schemas.openxmlformats.org/officeDocument/2006/relationships/custom-properties" Target="docProps/custom.xml" 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notesMasterIdLst>
    <p:notesMasterId r:id="rId10"/>
  </p:notesMasterIdLst>
  <p:sldSz cx="16256000" cy="9144000"/>
  <p:notesSz cx="9144000" cy="16256000"/>
  <p:embeddedFontLst>
    <p:embeddedFont>
      <p:font typeface="MiSans" charset="-122" pitchFamily="34"/>
      <p:regular r:id="rId15"/>
    </p:embeddedFont>
    <p:embeddedFont>
      <p:font typeface="Liter" charset="-122" pitchFamily="34"/>
      <p:regular r:id="rId16"/>
    </p:embeddedFont>
  </p:embeddedFon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notesMaster" Target="notesMasters/notesMaster1.xml"/><Relationship Id="rId11" Type="http://schemas.openxmlformats.org/officeDocument/2006/relationships/presProps" Target="presProps.xml"/><Relationship Id="rId12" Type="http://schemas.openxmlformats.org/officeDocument/2006/relationships/viewProps" Target="viewProps.xml"/><Relationship Id="rId13" Type="http://schemas.openxmlformats.org/officeDocument/2006/relationships/theme" Target="theme/theme1.xml"/><Relationship Id="rId14" Type="http://schemas.openxmlformats.org/officeDocument/2006/relationships/tableStyles" Target="tableStyles.xml"/><Relationship Id="rId15" Type="http://schemas.openxmlformats.org/officeDocument/2006/relationships/font" Target="fonts/font1.fntdata"/><Relationship Id="rId16" Type="http://schemas.openxmlformats.org/officeDocument/2006/relationships/font" Target="fonts/font2.fntdata"/></Relationships>
</file>

<file path=ppt/charts/_rels/chart1.xml.rels><?xml version="1.0" encoding="UTF-8" standalone="yes"?>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roundedCorners val="1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订单数（单）</c:v>
                </c:pt>
              </c:strCache>
            </c:strRef>
          </c:tx>
          <c:spPr>
            <a:solidFill>
              <a:srgbClr val="1E3A5F"/>
            </a:solidFill>
            <a:effectLst/>
          </c:spPr>
          <c:invertIfNegative val="0"/>
          <c:dLbls>
            <c:numFmt formatCode="#,##0" sourceLinked="0"/>
            <c:txPr>
              <a:bodyPr/>
              <a:lstStyle/>
              <a:p>
                <a:pPr>
                  <a:defRPr b="0" i="0" strike="noStrike" sz="1200" u="none">
                    <a:solidFill>
                      <a:srgbClr val="000000"/>
                    </a:solidFill>
                    <a:latin typeface="Arial"/>
                  </a:defRPr>
                </a:pPr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showLeaderLines val="0"/>
          </c:dLbls>
          <c:cat>
            <c:multiLvlStrRef>
              <c:f>Sheet1!$A$2:$A$11</c:f>
              <c:multiLvlStrCache>
                <c:ptCount val="10"/>
                <c:lvl>
                  <c:pt idx="0">
                    <c:v>4/01</c:v>
                  </c:pt>
                  <c:pt idx="1">
                    <c:v>4/02</c:v>
                  </c:pt>
                  <c:pt idx="2">
                    <c:v>4/03</c:v>
                  </c:pt>
                  <c:pt idx="3">
                    <c:v>4/04</c:v>
                  </c:pt>
                  <c:pt idx="4">
                    <c:v>4/05</c:v>
                  </c:pt>
                  <c:pt idx="5">
                    <c:v>4/06</c:v>
                  </c:pt>
                  <c:pt idx="6">
                    <c:v>4/07</c:v>
                  </c:pt>
                  <c:pt idx="7">
                    <c:v>4/08</c:v>
                  </c:pt>
                  <c:pt idx="8">
                    <c:v>4/09</c:v>
                  </c:pt>
                  <c:pt idx="9">
                    <c:v>4/10</c:v>
                  </c:pt>
                </c:lvl>
              </c:multiLvlStrCache>
            </c:multiLvl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50</c:v>
                </c:pt>
                <c:pt idx="1">
                  <c:v>45</c:v>
                </c:pt>
                <c:pt idx="2">
                  <c:v>46</c:v>
                </c:pt>
                <c:pt idx="3">
                  <c:v>44</c:v>
                </c:pt>
                <c:pt idx="4">
                  <c:v>57</c:v>
                </c:pt>
                <c:pt idx="5">
                  <c:v>56</c:v>
                </c:pt>
                <c:pt idx="6">
                  <c:v>59</c:v>
                </c:pt>
                <c:pt idx="7">
                  <c:v>48</c:v>
                </c:pt>
                <c:pt idx="8">
                  <c:v>53</c:v>
                </c:pt>
                <c:pt idx="9">
                  <c:v>47</c:v>
                </c:pt>
              </c:numCache>
            </c:numRef>
          </c:val>
        </c:ser>
        <c:dLbls>
          <c:numFmt formatCode="#,##0" sourceLinked="0"/>
          <c:txPr>
            <a:bodyPr/>
            <a:lstStyle/>
            <a:p>
              <a:pPr>
                <a:defRPr b="0" i="0" strike="noStrike" sz="1200" u="none">
                  <a:solidFill>
                    <a:srgbClr val="000000"/>
                  </a:solidFill>
                  <a:latin typeface="Arial"/>
                </a:defRPr>
              </a:pPr>
            </a:p>
          </c:txPr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gapWidth val="25"/>
        <c:overlap val="0"/>
        <c:axId val="2094734554"/>
        <c:axId val="2094734552"/>
        <c:axId val="2094734556"/>
      </c:barChart>
      <c:lineChart>
        <c:varyColors val="0"/>
        <c:ser>
          <c:idx val="1"/>
          <c:order val="1"/>
          <c:tx>
            <c:strRef>
              <c:f>Sheet1!$C$1</c:f>
              <c:strCache>
                <c:ptCount val="1"/>
                <c:pt idx="0">
                  <c:v>订单台数（台）</c:v>
                </c:pt>
              </c:strCache>
            </c:strRef>
          </c:tx>
          <c:spPr>
            <a:solidFill>
              <a:srgbClr val="3B82F6"/>
            </a:solidFill>
            <a:ln w="25400" cap="flat">
              <a:solidFill>
                <a:srgbClr val="3B82F6"/>
              </a:solidFill>
              <a:prstDash val="solid"/>
              <a:round/>
            </a:ln>
            <a:effectLst/>
          </c:spPr>
          <c:invertIfNegative val="0"/>
          <c:dLbls>
            <c:numFmt formatCode="#,##0" sourceLinked="0"/>
            <c:txPr>
              <a:bodyPr/>
              <a:lstStyle/>
              <a:p>
                <a:pPr>
                  <a:defRPr b="0" i="0" strike="noStrike" sz="1200" u="none">
                    <a:solidFill>
                      <a:srgbClr val="000000"/>
                    </a:solidFill>
                    <a:latin typeface="Arial"/>
                  </a:defRPr>
                </a:pPr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showLeaderLines val="0"/>
          </c:dLbls>
          <c:marker>
            <c:symbol val="circle"/>
            <c:size val="6"/>
            <c:spPr>
              <a:solidFill>
                <a:srgbClr val="3B82F6"/>
              </a:solidFill>
              <a:ln w="9525" cap="flat">
                <a:solidFill>
                  <a:srgbClr val="3B82F6"/>
                </a:solidFill>
                <a:prstDash val="solid"/>
                <a:round/>
              </a:ln>
              <a:effectLst/>
            </c:spPr>
          </c:marker>
          <c:cat>
            <c:multiLvlStrRef>
              <c:f>Sheet1!$A$2:$A$11</c:f>
              <c:multiLvlStrCache>
                <c:ptCount val="10"/>
                <c:lvl>
                  <c:pt idx="0">
                    <c:v>4/01</c:v>
                  </c:pt>
                  <c:pt idx="1">
                    <c:v>4/02</c:v>
                  </c:pt>
                  <c:pt idx="2">
                    <c:v>4/03</c:v>
                  </c:pt>
                  <c:pt idx="3">
                    <c:v>4/04</c:v>
                  </c:pt>
                  <c:pt idx="4">
                    <c:v>4/05</c:v>
                  </c:pt>
                  <c:pt idx="5">
                    <c:v>4/06</c:v>
                  </c:pt>
                  <c:pt idx="6">
                    <c:v>4/07</c:v>
                  </c:pt>
                  <c:pt idx="7">
                    <c:v>4/08</c:v>
                  </c:pt>
                  <c:pt idx="8">
                    <c:v>4/09</c:v>
                  </c:pt>
                  <c:pt idx="9">
                    <c:v>4/10</c:v>
                  </c:pt>
                </c:lvl>
              </c:multiLvlStrCache>
            </c:multiLvlStrRef>
          </c:cat>
          <c:val>
            <c:numRef>
              <c:f>Sheet1!$C$2:$C$11</c:f>
              <c:numCache>
                <c:formatCode>General</c:formatCode>
                <c:ptCount val="10"/>
                <c:pt idx="0">
                  <c:v>1000</c:v>
                </c:pt>
                <c:pt idx="1">
                  <c:v>961</c:v>
                </c:pt>
                <c:pt idx="2">
                  <c:v>715</c:v>
                </c:pt>
                <c:pt idx="3">
                  <c:v>696</c:v>
                </c:pt>
                <c:pt idx="4">
                  <c:v>1003</c:v>
                </c:pt>
                <c:pt idx="5">
                  <c:v>1024</c:v>
                </c:pt>
                <c:pt idx="6">
                  <c:v>1258</c:v>
                </c:pt>
                <c:pt idx="7">
                  <c:v>1148</c:v>
                </c:pt>
                <c:pt idx="8">
                  <c:v>896</c:v>
                </c:pt>
                <c:pt idx="9">
                  <c:v>992</c:v>
                </c:pt>
              </c:numCache>
            </c:numRef>
          </c:val>
          <c:smooth val="0"/>
        </c:ser>
        <c:dLbls>
          <c:numFmt formatCode="#,##0" sourceLinked="0"/>
          <c:txPr>
            <a:bodyPr/>
            <a:lstStyle/>
            <a:p>
              <a:pPr>
                <a:defRPr b="0" i="0" strike="noStrike" sz="1200" u="none">
                  <a:solidFill>
                    <a:srgbClr val="000000"/>
                  </a:solidFill>
                  <a:latin typeface="Arial"/>
                </a:defRPr>
              </a:pPr>
            </a:p>
          </c:txPr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marker val="1"/>
        <c:axId val="2094734554"/>
        <c:axId val="2094734553"/>
        <c:axId val="2094734556"/>
      </c:lineChart>
      <c:catAx>
        <c:axId val="209473455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spPr>
          <a:ln w="12700" cap="flat">
            <a:solidFill>
              <a:srgbClr val="888888"/>
            </a:solidFill>
            <a:prstDash val="solid"/>
            <a:round/>
          </a:ln>
        </c:spPr>
        <c:txPr>
          <a:bodyPr/>
          <a:lstStyle/>
          <a:p>
            <a:pPr>
              <a:defRPr sz="1400" b="0" i="0" u="none" strike="noStrike">
                <a:solidFill>
                  <a:srgbClr val="64748B"/>
                </a:solidFill>
                <a:latin typeface="Arial"/>
              </a:defRPr>
            </a:pPr>
            <a:endParaRPr lang="en-US"/>
          </a:p>
        </c:txPr>
        <c:crossAx val="2094734552"/>
        <c:crosses val="autoZero"/>
        <c:auto val="1"/>
        <c:lblAlgn val="ctr"/>
        <c:noMultiLvlLbl val="1"/>
      </c:catAx>
      <c:valAx>
        <c:axId val="2094734552"/>
        <c:scaling>
          <c:orientation val="minMax"/>
        </c:scaling>
        <c:delete val="0"/>
        <c:axPos val="l"/>
        <c:majorGridlines>
          <c:spPr>
            <a:ln w="12700" cap="flat">
              <a:solidFill>
                <a:srgbClr val="e2e8f0"/>
              </a:solidFill>
              <a:prstDash val="dash"/>
              <a:round/>
            </a:ln>
          </c:spPr>
        </c:majorGridlines>
        <c:title>
          <c:tx>
            <c:rich>
              <a:bodyPr/>
              <a:lstStyle/>
              <a:p>
                <a:pPr>
                  <a:defRPr b="0" i="0" u="none" strike="noStrike">
                    <a:solidFill>
                      <a:srgbClr val="000000"/>
                    </a:solidFill>
                    <a:latin typeface="Arial"/>
                  </a:defRPr>
                </a:pPr>
                <a:r>
                  <a:rPr b="0" i="0" u="none" strike="noStrike">
                    <a:solidFill>
                      <a:srgbClr val="000000"/>
                    </a:solidFill>
                    <a:latin typeface="Arial"/>
                  </a:rPr>
                  <a:t>订单数（单）</a:t>
                </a:r>
              </a:p>
            </c:rich>
          </c:tx>
          <c:layout/>
          <c:overlay val="0"/>
        </c:title>
        <c:numFmt formatCode="General" sourceLinked="0"/>
        <c:majorTickMark val="out"/>
        <c:minorTickMark val="none"/>
        <c:tickLblPos val="nextTo"/>
        <c:spPr>
          <a:ln w="12700" cap="flat">
            <a:solidFill>
              <a:srgbClr val="888888"/>
            </a:solidFill>
            <a:prstDash val="solid"/>
            <a:round/>
          </a:ln>
        </c:spPr>
        <c:txPr>
          <a:bodyPr/>
          <a:lstStyle/>
          <a:p>
            <a:pPr>
              <a:defRPr sz="1200" b="0" i="0" u="none" strike="noStrike">
                <a:solidFill>
                  <a:srgbClr val="64748B"/>
                </a:solidFill>
                <a:latin typeface="Arial"/>
              </a:defRPr>
            </a:pPr>
            <a:endParaRPr lang="en-US"/>
          </a:p>
        </c:txPr>
        <c:crossAx val="2094734554"/>
        <c:crosses val="autoZero"/>
        <c:crossBetween val="between"/>
      </c:valAx>
      <c:valAx>
        <c:axId val="2094734553"/>
        <c:scaling>
          <c:orientation val="minMax"/>
        </c:scaling>
        <c:delete val="0"/>
        <c:axPos val="r"/>
        <c:title>
          <c:tx>
            <c:rich>
              <a:bodyPr/>
              <a:lstStyle/>
              <a:p>
                <a:pPr>
                  <a:defRPr b="0" i="0" u="none" strike="noStrike">
                    <a:solidFill>
                      <a:srgbClr val="000000"/>
                    </a:solidFill>
                    <a:latin typeface="Arial"/>
                  </a:defRPr>
                </a:pPr>
                <a:r>
                  <a:rPr b="0" i="0" u="none" strike="noStrike">
                    <a:solidFill>
                      <a:srgbClr val="000000"/>
                    </a:solidFill>
                    <a:latin typeface="Arial"/>
                  </a:rPr>
                  <a:t>订单数（单）</a:t>
                </a:r>
              </a:p>
            </c:rich>
          </c:tx>
          <c:layout/>
          <c:overlay val="0"/>
        </c:title>
        <c:numFmt formatCode="General" sourceLinked="0"/>
        <c:majorTickMark val="out"/>
        <c:minorTickMark val="none"/>
        <c:tickLblPos val="nextTo"/>
        <c:spPr>
          <a:ln w="12700" cap="flat">
            <a:solidFill>
              <a:srgbClr val="888888"/>
            </a:solidFill>
            <a:prstDash val="solid"/>
            <a:round/>
          </a:ln>
        </c:spPr>
        <c:txPr>
          <a:bodyPr/>
          <a:lstStyle/>
          <a:p>
            <a:pPr>
              <a:defRPr sz="1200" b="0" i="0" u="none" strike="noStrike">
                <a:solidFill>
                  <a:srgbClr val="64748B"/>
                </a:solidFill>
                <a:latin typeface="Arial"/>
              </a:defRPr>
            </a:pPr>
            <a:endParaRPr lang="en-US"/>
          </a:p>
        </c:txPr>
        <c:crossAx val="2094734554"/>
        <c:crosses val="max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txPr>
        <a:bodyPr/>
        <a:lstStyle/>
        <a:p>
          <a:pPr>
            <a:defRPr sz="1400">
              <a:solidFill>
                <a:srgbClr val="1E293B"/>
              </a:solidFill>
            </a:defRPr>
          </a:pPr>
          <a:endParaRPr lang="en-US"/>
        </a:p>
      </c:txPr>
    </c:legend>
    <c:plotVisOnly val="1"/>
    <c:dispBlanksAs val="span"/>
  </c:chart>
  <c:spPr>
    <a:noFill/>
    <a:ln>
      <a:noFill/>
    </a:ln>
    <a:effectLst/>
  </c:sp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roundedCorners val="1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value</c:v>
                </c:pt>
              </c:strCache>
            </c:strRef>
          </c:tx>
          <c:spPr>
            <a:solidFill>
              <a:schemeClr val="accent1"/>
            </a:solidFill>
            <a:ln w="9525" cap="flat">
              <a:solidFill>
                <a:srgbClr val="F9F9F9"/>
              </a:solidFill>
              <a:prstDash val="solid"/>
              <a:round/>
            </a:ln>
            <a:effectLst/>
          </c:spPr>
          <c:dPt>
            <c:idx val="0"/>
            <c:bubble3D val="0"/>
            <c:spPr>
              <a:solidFill>
                <a:srgbClr val="1E3A5F"/>
              </a:solidFill>
              <a:effectLst/>
            </c:spPr>
          </c:dPt>
          <c:dPt>
            <c:idx val="1"/>
            <c:bubble3D val="0"/>
            <c:spPr>
              <a:solidFill>
                <a:srgbClr val="3B82F6"/>
              </a:solidFill>
              <a:effectLst/>
            </c:spPr>
          </c:dPt>
          <c:dPt>
            <c:idx val="2"/>
            <c:bubble3D val="0"/>
            <c:spPr>
              <a:solidFill>
                <a:srgbClr val="64748B"/>
              </a:solidFill>
              <a:effectLst/>
            </c:spPr>
          </c:dPt>
          <c:dPt>
            <c:idx val="3"/>
            <c:bubble3D val="0"/>
            <c:spPr>
              <a:solidFill>
                <a:srgbClr val="10B981"/>
              </a:solidFill>
              <a:effectLst/>
            </c:spPr>
          </c:dPt>
          <c:dPt>
            <c:idx val="4"/>
            <c:bubble3D val="0"/>
            <c:spPr>
              <a:solidFill>
                <a:srgbClr val="F59E0B"/>
              </a:solidFill>
              <a:effectLst/>
            </c:spPr>
          </c:dPt>
          <c:dPt>
            <c:idx val="5"/>
            <c:bubble3D val="0"/>
            <c:spPr>
              <a:solidFill>
                <a:srgbClr val="94A3B8"/>
              </a:solidFill>
              <a:effectLst/>
            </c:spPr>
          </c:dPt>
          <c:dLbls>
            <c:dLbl>
              <c:idx val="0"/>
              <c:numFmt formatCode="0%" sourceLinked="0"/>
              <c:spPr/>
              <c:txPr>
                <a:bodyPr/>
                <a:lstStyle/>
                <a:p>
                  <a:pPr>
                    <a:defRPr sz="1400" b="0" i="0" u="none" strike="noStrike">
                      <a:solidFill>
                        <a:srgbClr val="000000"/>
                      </a:solidFill>
                      <a:latin typeface="Arial"/>
                    </a:defRPr>
                  </a:pPr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1"/>
              <c:numFmt formatCode="0%" sourceLinked="0"/>
              <c:spPr/>
              <c:txPr>
                <a:bodyPr/>
                <a:lstStyle/>
                <a:p>
                  <a:pPr>
                    <a:defRPr sz="1400" b="0" i="0" u="none" strike="noStrike">
                      <a:solidFill>
                        <a:srgbClr val="000000"/>
                      </a:solidFill>
                      <a:latin typeface="Arial"/>
                    </a:defRPr>
                  </a:pPr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2"/>
              <c:numFmt formatCode="0%" sourceLinked="0"/>
              <c:spPr/>
              <c:txPr>
                <a:bodyPr/>
                <a:lstStyle/>
                <a:p>
                  <a:pPr>
                    <a:defRPr sz="1400" b="0" i="0" u="none" strike="noStrike">
                      <a:solidFill>
                        <a:srgbClr val="000000"/>
                      </a:solidFill>
                      <a:latin typeface="Arial"/>
                    </a:defRPr>
                  </a:pPr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3"/>
              <c:numFmt formatCode="0%" sourceLinked="0"/>
              <c:spPr/>
              <c:txPr>
                <a:bodyPr/>
                <a:lstStyle/>
                <a:p>
                  <a:pPr>
                    <a:defRPr sz="1400" b="0" i="0" u="none" strike="noStrike">
                      <a:solidFill>
                        <a:srgbClr val="000000"/>
                      </a:solidFill>
                      <a:latin typeface="Arial"/>
                    </a:defRPr>
                  </a:pPr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4"/>
              <c:numFmt formatCode="0%" sourceLinked="0"/>
              <c:spPr/>
              <c:txPr>
                <a:bodyPr/>
                <a:lstStyle/>
                <a:p>
                  <a:pPr>
                    <a:defRPr sz="1400" b="0" i="0" u="none" strike="noStrike">
                      <a:solidFill>
                        <a:srgbClr val="000000"/>
                      </a:solidFill>
                      <a:latin typeface="Arial"/>
                    </a:defRPr>
                  </a:pPr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5"/>
              <c:numFmt formatCode="0%" sourceLinked="0"/>
              <c:spPr/>
              <c:txPr>
                <a:bodyPr/>
                <a:lstStyle/>
                <a:p>
                  <a:pPr>
                    <a:defRPr sz="1400" b="0" i="0" u="none" strike="noStrike">
                      <a:solidFill>
                        <a:srgbClr val="000000"/>
                      </a:solidFill>
                      <a:latin typeface="Arial"/>
                    </a:defRPr>
                  </a:pPr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</c:dLbl>
            <c:numFmt formatCode="0%" sourceLinked="0"/>
            <c:txPr>
              <a:bodyPr/>
              <a:lstStyle/>
              <a:p>
                <a:pPr>
                  <a:defRPr sz="1800" b="0" i="0" u="none" strike="noStrike">
                    <a:solidFill>
                      <a:srgbClr val="000000"/>
                    </a:solidFill>
                    <a:latin typeface="Arial"/>
                  </a:defRPr>
                </a:pPr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0"/>
          </c:dLbls>
          <c:cat>
            <c:strRef>
              <c:f>Sheet1!$A$2:$A$7</c:f>
              <c:strCache>
                <c:ptCount val="6"/>
                <c:pt idx="0">
                  <c:v>D 已生产待付尾款</c:v>
                </c:pt>
                <c:pt idx="1">
                  <c:v>C 已付订金待生产</c:v>
                </c:pt>
                <c:pt idx="2">
                  <c:v>B 已锁定合同待付订金</c:v>
                </c:pt>
                <c:pt idx="3">
                  <c:v>E 已付尾款待发运</c:v>
                </c:pt>
                <c:pt idx="4">
                  <c:v>A 合同拟定中</c:v>
                </c:pt>
                <c:pt idx="5">
                  <c:v>F 已发运</c:v>
                </c:pt>
              </c:strCache>
            </c:strRef>
          </c:cat>
          <c:val>
            <c:numRef>
              <c:f>Sheet1!$B$2:$B$7</c:f>
              <c:numCache>
                <c:ptCount val="6"/>
                <c:pt idx="0">
                  <c:v>11</c:v>
                </c:pt>
                <c:pt idx="1">
                  <c:v>10</c:v>
                </c:pt>
                <c:pt idx="2">
                  <c:v>8</c:v>
                </c:pt>
                <c:pt idx="3">
                  <c:v>7</c:v>
                </c:pt>
                <c:pt idx="4">
                  <c:v>7</c:v>
                </c:pt>
                <c:pt idx="5">
                  <c:v>4</c:v>
                </c:pt>
              </c:numCache>
            </c:numRef>
          </c:val>
        </c:ser>
        <c:firstSliceAng val="0"/>
        <c:holeSize val="50"/>
      </c:doughnutChart>
      <c:spPr>
        <a:noFill/>
        <a:ln>
          <a:noFill/>
        </a:ln>
        <a:effectLst/>
      </c:spPr>
    </c:plotArea>
    <c:legend>
      <c:legendPos val="b"/>
      <c:overlay val="0"/>
      <c:txPr>
        <a:bodyPr/>
        <a:lstStyle/>
        <a:p>
          <a:pPr>
            <a:defRPr sz="1200">
              <a:solidFill>
                <a:srgbClr val="1E293B"/>
              </a:solidFill>
            </a:defRPr>
          </a:pPr>
          <a:endParaRPr lang="en-US"/>
        </a:p>
      </c:txPr>
    </c:legend>
    <c:plotVisOnly val="1"/>
    <c:dispBlanksAs val="span"/>
  </c:chart>
  <c:spPr>
    <a:noFill/>
    <a:ln>
      <a:noFill/>
    </a:ln>
    <a:effectLst/>
  </c:sp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roundedCorners val="1"/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订单数（单）</c:v>
                </c:pt>
              </c:strCache>
            </c:strRef>
          </c:tx>
          <c:spPr>
            <a:solidFill>
              <a:srgbClr val="1E3A5F"/>
            </a:solidFill>
            <a:effectLst/>
          </c:spPr>
          <c:invertIfNegative val="0"/>
          <c:dLbls>
            <c:numFmt formatCode="#,##0" sourceLinked="0"/>
            <c:txPr>
              <a:bodyPr/>
              <a:lstStyle/>
              <a:p>
                <a:pPr>
                  <a:defRPr b="0" i="0" strike="noStrike" sz="1200" u="none">
                    <a:solidFill>
                      <a:srgbClr val="000000"/>
                    </a:solidFill>
                    <a:latin typeface="Arial"/>
                  </a:defRPr>
                </a:pPr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showLeaderLines val="0"/>
          </c:dLbls>
          <c:cat>
            <c:multiLvlStrRef>
              <c:f>Sheet1!$A$2:$A$10</c:f>
              <c:multiLvlStrCache>
                <c:ptCount val="9"/>
                <c:lvl>
                  <c:pt idx="0">
                    <c:v>张熙</c:v>
                  </c:pt>
                  <c:pt idx="1">
                    <c:v>梅青贤</c:v>
                  </c:pt>
                  <c:pt idx="2">
                    <c:v>陈闽慧</c:v>
                  </c:pt>
                  <c:pt idx="3">
                    <c:v>韦宇洁</c:v>
                  </c:pt>
                  <c:pt idx="4">
                    <c:v>郭娜</c:v>
                  </c:pt>
                  <c:pt idx="5">
                    <c:v>梁兴龙</c:v>
                  </c:pt>
                  <c:pt idx="6">
                    <c:v>黄晓安</c:v>
                  </c:pt>
                  <c:pt idx="7">
                    <c:v>张雨点</c:v>
                  </c:pt>
                  <c:pt idx="8">
                    <c:v>黄琪惠</c:v>
                  </c:pt>
                </c:lvl>
              </c:multiLvlStrCache>
            </c:multiLvlStrRef>
          </c:cat>
          <c:val>
            <c:numRef>
              <c:f>Sheet1!$B$2:$B$10</c:f>
              <c:numCache>
                <c:formatCode>General</c:formatCode>
                <c:ptCount val="9"/>
                <c:pt idx="0">
                  <c:v>8</c:v>
                </c:pt>
                <c:pt idx="1">
                  <c:v>7</c:v>
                </c:pt>
                <c:pt idx="2">
                  <c:v>6</c:v>
                </c:pt>
                <c:pt idx="3">
                  <c:v>6</c:v>
                </c:pt>
                <c:pt idx="4">
                  <c:v>5</c:v>
                </c:pt>
                <c:pt idx="5">
                  <c:v>4</c:v>
                </c:pt>
                <c:pt idx="6">
                  <c:v>4</c:v>
                </c:pt>
                <c:pt idx="7">
                  <c:v>4</c:v>
                </c:pt>
                <c:pt idx="8">
                  <c:v>3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订单台数（台）</c:v>
                </c:pt>
              </c:strCache>
            </c:strRef>
          </c:tx>
          <c:spPr>
            <a:solidFill>
              <a:srgbClr val="3B82F6"/>
            </a:solidFill>
            <a:effectLst/>
          </c:spPr>
          <c:invertIfNegative val="0"/>
          <c:dLbls>
            <c:numFmt formatCode="#,##0" sourceLinked="0"/>
            <c:txPr>
              <a:bodyPr/>
              <a:lstStyle/>
              <a:p>
                <a:pPr>
                  <a:defRPr b="0" i="0" strike="noStrike" sz="1200" u="none">
                    <a:solidFill>
                      <a:srgbClr val="000000"/>
                    </a:solidFill>
                    <a:latin typeface="Arial"/>
                  </a:defRPr>
                </a:pPr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showLeaderLines val="0"/>
          </c:dLbls>
          <c:cat>
            <c:multiLvlStrRef>
              <c:f>Sheet1!$A$2:$A$10</c:f>
              <c:multiLvlStrCache>
                <c:ptCount val="9"/>
                <c:lvl>
                  <c:pt idx="0">
                    <c:v>张熙</c:v>
                  </c:pt>
                  <c:pt idx="1">
                    <c:v>梅青贤</c:v>
                  </c:pt>
                  <c:pt idx="2">
                    <c:v>陈闽慧</c:v>
                  </c:pt>
                  <c:pt idx="3">
                    <c:v>韦宇洁</c:v>
                  </c:pt>
                  <c:pt idx="4">
                    <c:v>郭娜</c:v>
                  </c:pt>
                  <c:pt idx="5">
                    <c:v>梁兴龙</c:v>
                  </c:pt>
                  <c:pt idx="6">
                    <c:v>黄晓安</c:v>
                  </c:pt>
                  <c:pt idx="7">
                    <c:v>张雨点</c:v>
                  </c:pt>
                  <c:pt idx="8">
                    <c:v>黄琪惠</c:v>
                  </c:pt>
                </c:lvl>
              </c:multiLvlStrCache>
            </c:multiLvlStrRef>
          </c:cat>
          <c:val>
            <c:numRef>
              <c:f>Sheet1!$C$2:$C$10</c:f>
              <c:numCache>
                <c:formatCode>General</c:formatCode>
                <c:ptCount val="9"/>
                <c:pt idx="0">
                  <c:v>149</c:v>
                </c:pt>
                <c:pt idx="1">
                  <c:v>143</c:v>
                </c:pt>
                <c:pt idx="2">
                  <c:v>165</c:v>
                </c:pt>
                <c:pt idx="3">
                  <c:v>163</c:v>
                </c:pt>
                <c:pt idx="4">
                  <c:v>160</c:v>
                </c:pt>
                <c:pt idx="5">
                  <c:v>63</c:v>
                </c:pt>
                <c:pt idx="6">
                  <c:v>43</c:v>
                </c:pt>
                <c:pt idx="7">
                  <c:v>46</c:v>
                </c:pt>
                <c:pt idx="8">
                  <c:v>60</c:v>
                </c:pt>
              </c:numCache>
            </c:numRef>
          </c:val>
        </c:ser>
        <c:dLbls>
          <c:numFmt formatCode="#,##0" sourceLinked="0"/>
          <c:txPr>
            <a:bodyPr/>
            <a:lstStyle/>
            <a:p>
              <a:pPr>
                <a:defRPr b="0" i="0" strike="noStrike" sz="1200" u="none">
                  <a:solidFill>
                    <a:srgbClr val="000000"/>
                  </a:solidFill>
                  <a:latin typeface="Arial"/>
                </a:defRPr>
              </a:pPr>
            </a:p>
          </c:txPr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gapWidth val="25"/>
        <c:overlap val="0"/>
        <c:axId val="2094734554"/>
        <c:axId val="2094734552"/>
        <c:axId val="2094734556"/>
      </c:barChart>
      <c:catAx>
        <c:axId val="2094734554"/>
        <c:scaling>
          <c:orientation val="minMax"/>
        </c:scaling>
        <c:delete val="0"/>
        <c:axPos val="l"/>
        <c:majorGridlines>
          <c:spPr>
            <a:ln w="12700" cap="flat">
              <a:solidFill>
                <a:srgbClr val="e2e8f0"/>
              </a:solidFill>
              <a:prstDash val="dash"/>
              <a:round/>
            </a:ln>
          </c:spPr>
        </c:majorGridlines>
        <c:numFmt formatCode="General" sourceLinked="1"/>
        <c:majorTickMark val="out"/>
        <c:minorTickMark val="none"/>
        <c:tickLblPos val="nextTo"/>
        <c:spPr>
          <a:ln w="12700" cap="flat">
            <a:solidFill>
              <a:srgbClr val="888888"/>
            </a:solidFill>
            <a:prstDash val="solid"/>
            <a:round/>
          </a:ln>
        </c:spPr>
        <c:txPr>
          <a:bodyPr/>
          <a:lstStyle/>
          <a:p>
            <a:pPr>
              <a:defRPr sz="1400" b="0" i="0" u="none" strike="noStrike">
                <a:solidFill>
                  <a:srgbClr val="64748B"/>
                </a:solidFill>
                <a:latin typeface="Arial"/>
              </a:defRPr>
            </a:pPr>
            <a:endParaRPr lang="en-US"/>
          </a:p>
        </c:txPr>
        <c:crossAx val="2094734552"/>
        <c:crosses val="autoZero"/>
        <c:auto val="1"/>
        <c:lblAlgn val="ctr"/>
        <c:noMultiLvlLbl val="1"/>
      </c:catAx>
      <c:valAx>
        <c:axId val="209473455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low"/>
        <c:spPr>
          <a:ln w="12700" cap="flat">
            <a:solidFill>
              <a:srgbClr val="888888"/>
            </a:solidFill>
            <a:prstDash val="solid"/>
            <a:round/>
          </a:ln>
        </c:spPr>
        <c:txPr>
          <a:bodyPr/>
          <a:lstStyle/>
          <a:p>
            <a:pPr>
              <a:defRPr sz="1400" b="0" i="0" u="none" strike="noStrike">
                <a:solidFill>
                  <a:srgbClr val="1E293B"/>
                </a:solidFill>
                <a:latin typeface="Arial"/>
              </a:defRPr>
            </a:pPr>
            <a:endParaRPr lang="en-US"/>
          </a:p>
        </c:txPr>
        <c:crossAx val="209473455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txPr>
        <a:bodyPr/>
        <a:lstStyle/>
        <a:p>
          <a:pPr>
            <a:defRPr sz="1400">
              <a:solidFill>
                <a:srgbClr val="1E293B"/>
              </a:solidFill>
            </a:defRPr>
          </a:pPr>
          <a:endParaRPr lang="en-US"/>
        </a:p>
      </c:txPr>
    </c:legend>
    <c:plotVisOnly val="1"/>
    <c:dispBlanksAs val="span"/>
  </c:chart>
  <c:spPr>
    <a:noFill/>
    <a:ln>
      <a:noFill/>
    </a:ln>
    <a:effectLst/>
  </c:sp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roundedCorners val="1"/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订单台数</c:v>
                </c:pt>
              </c:strCache>
            </c:strRef>
          </c:tx>
          <c:spPr>
            <a:solidFill>
              <a:srgbClr val="1E3A5F"/>
            </a:solidFill>
            <a:effectLst/>
          </c:spPr>
          <c:invertIfNegative val="0"/>
          <c:dLbls>
            <c:numFmt formatCode="#,##0" sourceLinked="0"/>
            <c:txPr>
              <a:bodyPr/>
              <a:lstStyle/>
              <a:p>
                <a:pPr>
                  <a:defRPr b="0" i="0" strike="noStrike" sz="1400" u="none">
                    <a:solidFill>
                      <a:srgbClr val="1E293B"/>
                    </a:solidFill>
                    <a:latin typeface="Arial"/>
                  </a:defRPr>
                </a:pPr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multiLvlStrRef>
              <c:f>Sheet1!$A$2:$A$9</c:f>
              <c:multiLvlStrCache>
                <c:ptCount val="8"/>
                <c:lvl>
                  <c:pt idx="0">
                    <c:v>孟加拉国</c:v>
                  </c:pt>
                  <c:pt idx="1">
                    <c:v>阿鲁巴</c:v>
                  </c:pt>
                  <c:pt idx="2">
                    <c:v>约旦</c:v>
                  </c:pt>
                  <c:pt idx="3">
                    <c:v>尼日利亚</c:v>
                  </c:pt>
                  <c:pt idx="4">
                    <c:v>马来西亚</c:v>
                  </c:pt>
                  <c:pt idx="5">
                    <c:v>巴拉圭</c:v>
                  </c:pt>
                  <c:pt idx="6">
                    <c:v>埃及</c:v>
                  </c:pt>
                  <c:pt idx="7">
                    <c:v>柬埔寨</c:v>
                  </c:pt>
                </c:lvl>
              </c:multiLvlStrCache>
            </c:multiLvlStrRef>
          </c:cat>
          <c:val>
            <c:numRef>
              <c:f>Sheet1!$B$2:$B$9</c:f>
              <c:numCache>
                <c:formatCode>General</c:formatCode>
                <c:ptCount val="8"/>
                <c:pt idx="0">
                  <c:v>146</c:v>
                </c:pt>
                <c:pt idx="1">
                  <c:v>115</c:v>
                </c:pt>
                <c:pt idx="2">
                  <c:v>104</c:v>
                </c:pt>
                <c:pt idx="3">
                  <c:v>63</c:v>
                </c:pt>
                <c:pt idx="4">
                  <c:v>45</c:v>
                </c:pt>
                <c:pt idx="5">
                  <c:v>41</c:v>
                </c:pt>
                <c:pt idx="6">
                  <c:v>40</c:v>
                </c:pt>
                <c:pt idx="7">
                  <c:v>40</c:v>
                </c:pt>
              </c:numCache>
            </c:numRef>
          </c:val>
        </c:ser>
        <c:dLbls>
          <c:numFmt formatCode="#,##0" sourceLinked="0"/>
          <c:txPr>
            <a:bodyPr/>
            <a:lstStyle/>
            <a:p>
              <a:pPr>
                <a:defRPr b="0" i="0" strike="noStrike" sz="1400" u="none">
                  <a:solidFill>
                    <a:srgbClr val="1E293B"/>
                  </a:solidFill>
                  <a:latin typeface="Arial"/>
                </a:defRPr>
              </a:pPr>
            </a:p>
          </c:txPr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gapWidth val="25"/>
        <c:overlap val="0"/>
        <c:axId val="2094734554"/>
        <c:axId val="2094734552"/>
        <c:axId val="2094734556"/>
      </c:barChart>
      <c:catAx>
        <c:axId val="2094734554"/>
        <c:scaling>
          <c:orientation val="minMax"/>
        </c:scaling>
        <c:delete val="0"/>
        <c:axPos val="l"/>
        <c:majorGridlines>
          <c:spPr>
            <a:ln w="12700" cap="flat">
              <a:solidFill>
                <a:srgbClr val="e2e8f0"/>
              </a:solidFill>
              <a:prstDash val="dash"/>
              <a:round/>
            </a:ln>
          </c:spPr>
        </c:majorGridlines>
        <c:numFmt formatCode="General" sourceLinked="1"/>
        <c:majorTickMark val="out"/>
        <c:minorTickMark val="none"/>
        <c:tickLblPos val="nextTo"/>
        <c:spPr>
          <a:ln w="12700" cap="flat">
            <a:solidFill>
              <a:srgbClr val="888888"/>
            </a:solidFill>
            <a:prstDash val="solid"/>
            <a:round/>
          </a:ln>
        </c:spPr>
        <c:txPr>
          <a:bodyPr/>
          <a:lstStyle/>
          <a:p>
            <a:pPr>
              <a:defRPr sz="1400" b="0" i="0" u="none" strike="noStrike">
                <a:solidFill>
                  <a:srgbClr val="64748B"/>
                </a:solidFill>
                <a:latin typeface="Arial"/>
              </a:defRPr>
            </a:pPr>
            <a:endParaRPr lang="en-US"/>
          </a:p>
        </c:txPr>
        <c:crossAx val="2094734552"/>
        <c:crosses val="autoZero"/>
        <c:auto val="1"/>
        <c:lblAlgn val="ctr"/>
        <c:noMultiLvlLbl val="1"/>
      </c:catAx>
      <c:valAx>
        <c:axId val="209473455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low"/>
        <c:spPr>
          <a:ln w="12700" cap="flat">
            <a:solidFill>
              <a:srgbClr val="888888"/>
            </a:solidFill>
            <a:prstDash val="solid"/>
            <a:round/>
          </a:ln>
        </c:spPr>
        <c:txPr>
          <a:bodyPr/>
          <a:lstStyle/>
          <a:p>
            <a:pPr>
              <a:defRPr sz="1400" b="0" i="0" u="none" strike="noStrike">
                <a:solidFill>
                  <a:srgbClr val="1E293B"/>
                </a:solidFill>
                <a:latin typeface="Arial"/>
              </a:defRPr>
            </a:pPr>
            <a:endParaRPr lang="en-US"/>
          </a:p>
        </c:txPr>
        <c:crossAx val="209473455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span"/>
  </c:chart>
  <c:spPr>
    <a:noFill/>
    <a:ln>
      <a:noFill/>
    </a:ln>
    <a:effectLst/>
  </c:sp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PTIST_MASTER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chart" Target="/ppt/charts/chart1.xml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chart" Target="/ppt/charts/chart2.xml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chart" Target="/ppt/charts/chart3.xml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chart" Target="/ppt/charts/chart4.xml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F8FAF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6502400" cy="9144000"/>
          </a:xfrm>
          <a:prstGeom prst="rect">
            <a:avLst/>
          </a:prstGeom>
          <a:solidFill>
            <a:srgbClr val="1E3A5F"/>
          </a:solidFill>
          <a:ln/>
        </p:spPr>
      </p:sp>
      <p:sp>
        <p:nvSpPr>
          <p:cNvPr id="3" name="Text 1"/>
          <p:cNvSpPr/>
          <p:nvPr/>
        </p:nvSpPr>
        <p:spPr>
          <a:xfrm>
            <a:off x="1016000" y="2667000"/>
            <a:ext cx="5080000" cy="10160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6400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海外订单</a:t>
            </a:r>
            <a:endParaRPr lang="en-US" sz="1600" dirty="0"/>
          </a:p>
        </p:txBody>
      </p:sp>
      <p:sp>
        <p:nvSpPr>
          <p:cNvPr id="4" name="Text 2"/>
          <p:cNvSpPr/>
          <p:nvPr/>
        </p:nvSpPr>
        <p:spPr>
          <a:xfrm>
            <a:off x="1016000" y="3683000"/>
            <a:ext cx="5080000" cy="10160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6400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数据日报</a:t>
            </a:r>
            <a:endParaRPr lang="en-US" sz="1600" dirty="0"/>
          </a:p>
        </p:txBody>
      </p:sp>
      <p:sp>
        <p:nvSpPr>
          <p:cNvPr id="5" name="Shape 3"/>
          <p:cNvSpPr/>
          <p:nvPr/>
        </p:nvSpPr>
        <p:spPr>
          <a:xfrm>
            <a:off x="1016000" y="5080000"/>
            <a:ext cx="1016000" cy="50800"/>
          </a:xfrm>
          <a:prstGeom prst="rect">
            <a:avLst/>
          </a:prstGeom>
          <a:solidFill>
            <a:srgbClr val="10B981"/>
          </a:solidFill>
          <a:ln/>
        </p:spPr>
      </p:sp>
      <p:sp>
        <p:nvSpPr>
          <p:cNvPr id="6" name="Text 4"/>
          <p:cNvSpPr/>
          <p:nvPr/>
        </p:nvSpPr>
        <p:spPr>
          <a:xfrm>
            <a:off x="7620000" y="3556000"/>
            <a:ext cx="5080000" cy="5080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3200" dirty="0">
                <a:solidFill>
                  <a:srgbClr val="1E3A5F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2026年4月10日</a:t>
            </a:r>
            <a:endParaRPr lang="en-US" sz="1600" dirty="0"/>
          </a:p>
        </p:txBody>
      </p:sp>
      <p:sp>
        <p:nvSpPr>
          <p:cNvPr id="7" name="Text 5"/>
          <p:cNvSpPr/>
          <p:nvPr/>
        </p:nvSpPr>
        <p:spPr>
          <a:xfrm>
            <a:off x="7620000" y="4318000"/>
            <a:ext cx="5080000" cy="3810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1800" dirty="0">
                <a:solidFill>
                  <a:srgbClr val="64748B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海外订单运营团队</a:t>
            </a:r>
            <a:endParaRPr lang="en-US" sz="1600" dirty="0"/>
          </a:p>
        </p:txBody>
      </p:sp>
      <p:sp>
        <p:nvSpPr>
          <p:cNvPr id="8" name="Text 6"/>
          <p:cNvSpPr/>
          <p:nvPr/>
        </p:nvSpPr>
        <p:spPr>
          <a:xfrm>
            <a:off x="7620000" y="5334000"/>
            <a:ext cx="6350000" cy="3048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1400" dirty="0">
                <a:solidFill>
                  <a:srgbClr val="94A3B8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数据周期：2026年4月10日 | 报告生成时间：当日</a:t>
            </a:r>
            <a:endParaRPr lang="en-US" sz="1600" dirty="0"/>
          </a:p>
        </p:txBody>
      </p:sp>
    </p:spTree>
  </p:cSld>
  <p:clrMapOvr>
    <a:masterClrMapping/>
  </p:clrMapOvr>
  <p:transition>
    <p:fade/>
    <p:spd val="med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F8FAF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6256000" cy="609600"/>
          </a:xfrm>
          <a:prstGeom prst="rect">
            <a:avLst/>
          </a:prstGeom>
          <a:solidFill>
            <a:srgbClr val="1E3A5F"/>
          </a:solidFill>
          <a:ln/>
        </p:spPr>
      </p:sp>
      <p:sp>
        <p:nvSpPr>
          <p:cNvPr id="3" name="Text 1"/>
          <p:cNvSpPr/>
          <p:nvPr/>
        </p:nvSpPr>
        <p:spPr>
          <a:xfrm>
            <a:off x="762000" y="0"/>
            <a:ext cx="3810000" cy="6096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1400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海外订单数据日报</a:t>
            </a:r>
            <a:endParaRPr lang="en-US" sz="1400" dirty="0"/>
          </a:p>
        </p:txBody>
      </p:sp>
      <p:sp>
        <p:nvSpPr>
          <p:cNvPr id="4" name="Text 2"/>
          <p:cNvSpPr/>
          <p:nvPr/>
        </p:nvSpPr>
        <p:spPr>
          <a:xfrm>
            <a:off x="12700000" y="0"/>
            <a:ext cx="2794000" cy="6096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r">
              <a:lnSpc>
                <a:spcPct val="100000"/>
              </a:lnSpc>
            </a:pPr>
            <a:r>
              <a:rPr lang="en-US" sz="1400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2026年4月10日</a:t>
            </a:r>
            <a:endParaRPr lang="en-US" sz="1400" dirty="0"/>
          </a:p>
        </p:txBody>
      </p:sp>
      <p:sp>
        <p:nvSpPr>
          <p:cNvPr id="5" name="Shape 3"/>
          <p:cNvSpPr/>
          <p:nvPr/>
        </p:nvSpPr>
        <p:spPr>
          <a:xfrm>
            <a:off x="0" y="609600"/>
            <a:ext cx="16256000" cy="50800"/>
          </a:xfrm>
          <a:prstGeom prst="rect">
            <a:avLst/>
          </a:prstGeom>
          <a:solidFill>
            <a:srgbClr val="10B981"/>
          </a:solidFill>
          <a:ln/>
        </p:spPr>
      </p:sp>
      <p:sp>
        <p:nvSpPr>
          <p:cNvPr id="6" name="Text 4"/>
          <p:cNvSpPr/>
          <p:nvPr/>
        </p:nvSpPr>
        <p:spPr>
          <a:xfrm>
            <a:off x="762000" y="914400"/>
            <a:ext cx="7620000" cy="5080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2800" dirty="0">
                <a:solidFill>
                  <a:srgbClr val="1E3A5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今日核心指标概览</a:t>
            </a:r>
            <a:endParaRPr lang="en-US" sz="2800" dirty="0"/>
          </a:p>
        </p:txBody>
      </p:sp>
      <p:sp>
        <p:nvSpPr>
          <p:cNvPr id="7" name="Shape 5"/>
          <p:cNvSpPr/>
          <p:nvPr/>
        </p:nvSpPr>
        <p:spPr>
          <a:xfrm>
            <a:off x="762000" y="1651000"/>
            <a:ext cx="4699000" cy="3048000"/>
          </a:xfrm>
          <a:prstGeom prst="rect">
            <a:avLst/>
          </a:prstGeom>
          <a:solidFill>
            <a:srgbClr val="FFFFFF"/>
          </a:solidFill>
          <a:ln w="12700">
            <a:solidFill>
              <a:srgbClr val="E2E8F0"/>
            </a:solidFill>
            <a:prstDash val="solid"/>
          </a:ln>
        </p:spPr>
      </p:sp>
      <p:sp>
        <p:nvSpPr>
          <p:cNvPr id="8" name="Shape 6"/>
          <p:cNvSpPr/>
          <p:nvPr/>
        </p:nvSpPr>
        <p:spPr>
          <a:xfrm>
            <a:off x="1123950" y="1905000"/>
            <a:ext cx="266700" cy="355600"/>
          </a:xfrm>
          <a:custGeom>
            <a:avLst/>
            <a:gdLst/>
            <a:ahLst/>
            <a:cxnLst/>
            <a:rect l="l" t="t" r="r" b="b"/>
            <a:pathLst>
              <a:path w="266700" h="355600">
                <a:moveTo>
                  <a:pt x="216277" y="22225"/>
                </a:moveTo>
                <a:lnTo>
                  <a:pt x="222250" y="22225"/>
                </a:lnTo>
                <a:cubicBezTo>
                  <a:pt x="246767" y="22225"/>
                  <a:pt x="266700" y="42158"/>
                  <a:pt x="266700" y="66675"/>
                </a:cubicBezTo>
                <a:lnTo>
                  <a:pt x="266700" y="311150"/>
                </a:lnTo>
                <a:cubicBezTo>
                  <a:pt x="266700" y="335667"/>
                  <a:pt x="246767" y="355600"/>
                  <a:pt x="222250" y="355600"/>
                </a:cubicBezTo>
                <a:lnTo>
                  <a:pt x="44450" y="355600"/>
                </a:lnTo>
                <a:cubicBezTo>
                  <a:pt x="19933" y="355600"/>
                  <a:pt x="0" y="335667"/>
                  <a:pt x="0" y="311150"/>
                </a:cubicBezTo>
                <a:lnTo>
                  <a:pt x="0" y="66675"/>
                </a:lnTo>
                <a:cubicBezTo>
                  <a:pt x="0" y="42158"/>
                  <a:pt x="19933" y="22225"/>
                  <a:pt x="44450" y="22225"/>
                </a:cubicBezTo>
                <a:lnTo>
                  <a:pt x="50423" y="22225"/>
                </a:lnTo>
                <a:cubicBezTo>
                  <a:pt x="58063" y="8959"/>
                  <a:pt x="72440" y="0"/>
                  <a:pt x="88900" y="0"/>
                </a:cubicBezTo>
                <a:lnTo>
                  <a:pt x="177800" y="0"/>
                </a:lnTo>
                <a:cubicBezTo>
                  <a:pt x="194260" y="0"/>
                  <a:pt x="208637" y="8959"/>
                  <a:pt x="216277" y="22225"/>
                </a:cubicBezTo>
                <a:close/>
                <a:moveTo>
                  <a:pt x="172244" y="77788"/>
                </a:moveTo>
                <a:cubicBezTo>
                  <a:pt x="181481" y="77788"/>
                  <a:pt x="188913" y="70356"/>
                  <a:pt x="188913" y="61119"/>
                </a:cubicBezTo>
                <a:cubicBezTo>
                  <a:pt x="188913" y="51881"/>
                  <a:pt x="181481" y="44450"/>
                  <a:pt x="172244" y="44450"/>
                </a:cubicBezTo>
                <a:lnTo>
                  <a:pt x="94456" y="44450"/>
                </a:lnTo>
                <a:cubicBezTo>
                  <a:pt x="85219" y="44450"/>
                  <a:pt x="77788" y="51881"/>
                  <a:pt x="77788" y="61119"/>
                </a:cubicBezTo>
                <a:cubicBezTo>
                  <a:pt x="77788" y="70356"/>
                  <a:pt x="85219" y="77788"/>
                  <a:pt x="94456" y="77788"/>
                </a:cubicBezTo>
                <a:lnTo>
                  <a:pt x="172244" y="77788"/>
                </a:lnTo>
                <a:close/>
                <a:moveTo>
                  <a:pt x="88900" y="177800"/>
                </a:moveTo>
                <a:cubicBezTo>
                  <a:pt x="88900" y="165534"/>
                  <a:pt x="78941" y="155575"/>
                  <a:pt x="66675" y="155575"/>
                </a:cubicBezTo>
                <a:cubicBezTo>
                  <a:pt x="54409" y="155575"/>
                  <a:pt x="44450" y="165534"/>
                  <a:pt x="44450" y="177800"/>
                </a:cubicBezTo>
                <a:cubicBezTo>
                  <a:pt x="44450" y="190066"/>
                  <a:pt x="54409" y="200025"/>
                  <a:pt x="66675" y="200025"/>
                </a:cubicBezTo>
                <a:cubicBezTo>
                  <a:pt x="78941" y="200025"/>
                  <a:pt x="88900" y="190066"/>
                  <a:pt x="88900" y="177800"/>
                </a:cubicBezTo>
                <a:close/>
                <a:moveTo>
                  <a:pt x="111125" y="177800"/>
                </a:moveTo>
                <a:cubicBezTo>
                  <a:pt x="111125" y="187037"/>
                  <a:pt x="118556" y="194469"/>
                  <a:pt x="127794" y="194469"/>
                </a:cubicBezTo>
                <a:lnTo>
                  <a:pt x="205581" y="194469"/>
                </a:lnTo>
                <a:cubicBezTo>
                  <a:pt x="214819" y="194469"/>
                  <a:pt x="222250" y="187037"/>
                  <a:pt x="222250" y="177800"/>
                </a:cubicBezTo>
                <a:cubicBezTo>
                  <a:pt x="222250" y="168563"/>
                  <a:pt x="214819" y="161131"/>
                  <a:pt x="205581" y="161131"/>
                </a:cubicBezTo>
                <a:lnTo>
                  <a:pt x="127794" y="161131"/>
                </a:lnTo>
                <a:cubicBezTo>
                  <a:pt x="118556" y="161131"/>
                  <a:pt x="111125" y="168563"/>
                  <a:pt x="111125" y="177800"/>
                </a:cubicBezTo>
                <a:close/>
                <a:moveTo>
                  <a:pt x="111125" y="266700"/>
                </a:moveTo>
                <a:cubicBezTo>
                  <a:pt x="111125" y="275937"/>
                  <a:pt x="118556" y="283369"/>
                  <a:pt x="127794" y="283369"/>
                </a:cubicBezTo>
                <a:lnTo>
                  <a:pt x="205581" y="283369"/>
                </a:lnTo>
                <a:cubicBezTo>
                  <a:pt x="214819" y="283369"/>
                  <a:pt x="222250" y="275937"/>
                  <a:pt x="222250" y="266700"/>
                </a:cubicBezTo>
                <a:cubicBezTo>
                  <a:pt x="222250" y="257463"/>
                  <a:pt x="214819" y="250031"/>
                  <a:pt x="205581" y="250031"/>
                </a:cubicBezTo>
                <a:lnTo>
                  <a:pt x="127794" y="250031"/>
                </a:lnTo>
                <a:cubicBezTo>
                  <a:pt x="118556" y="250031"/>
                  <a:pt x="111125" y="257463"/>
                  <a:pt x="111125" y="266700"/>
                </a:cubicBezTo>
                <a:close/>
                <a:moveTo>
                  <a:pt x="66675" y="288925"/>
                </a:moveTo>
                <a:cubicBezTo>
                  <a:pt x="78941" y="288925"/>
                  <a:pt x="88900" y="278966"/>
                  <a:pt x="88900" y="266700"/>
                </a:cubicBezTo>
                <a:cubicBezTo>
                  <a:pt x="88900" y="254434"/>
                  <a:pt x="78941" y="244475"/>
                  <a:pt x="66675" y="244475"/>
                </a:cubicBezTo>
                <a:cubicBezTo>
                  <a:pt x="54409" y="244475"/>
                  <a:pt x="44450" y="254434"/>
                  <a:pt x="44450" y="266700"/>
                </a:cubicBezTo>
                <a:cubicBezTo>
                  <a:pt x="44450" y="278966"/>
                  <a:pt x="54409" y="288925"/>
                  <a:pt x="66675" y="288925"/>
                </a:cubicBezTo>
                <a:close/>
              </a:path>
            </a:pathLst>
          </a:custGeom>
          <a:solidFill>
            <a:srgbClr val="1E3A5F"/>
          </a:solidFill>
          <a:ln/>
        </p:spPr>
      </p:sp>
      <p:sp>
        <p:nvSpPr>
          <p:cNvPr id="9" name="Text 7"/>
          <p:cNvSpPr/>
          <p:nvPr/>
        </p:nvSpPr>
        <p:spPr>
          <a:xfrm>
            <a:off x="1587500" y="1879600"/>
            <a:ext cx="2540000" cy="4064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1400" dirty="0">
                <a:solidFill>
                  <a:srgbClr val="94A3B8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在跟订单总数</a:t>
            </a:r>
            <a:endParaRPr lang="en-US" sz="1400" dirty="0"/>
          </a:p>
        </p:txBody>
      </p:sp>
      <p:sp>
        <p:nvSpPr>
          <p:cNvPr id="10" name="Text 8"/>
          <p:cNvSpPr/>
          <p:nvPr/>
        </p:nvSpPr>
        <p:spPr>
          <a:xfrm>
            <a:off x="1079500" y="2476500"/>
            <a:ext cx="2540000" cy="6985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4000" dirty="0">
                <a:solidFill>
                  <a:srgbClr val="1E3A5F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47</a:t>
            </a:r>
            <a:endParaRPr lang="en-US" sz="4000" dirty="0"/>
          </a:p>
        </p:txBody>
      </p:sp>
      <p:sp>
        <p:nvSpPr>
          <p:cNvPr id="11" name="Text 9"/>
          <p:cNvSpPr/>
          <p:nvPr/>
        </p:nvSpPr>
        <p:spPr>
          <a:xfrm>
            <a:off x="3683000" y="2730500"/>
            <a:ext cx="508000" cy="3810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2000" dirty="0">
                <a:solidFill>
                  <a:srgbClr val="64748B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单</a:t>
            </a:r>
            <a:endParaRPr lang="en-US" sz="2000" dirty="0"/>
          </a:p>
        </p:txBody>
      </p:sp>
      <p:sp>
        <p:nvSpPr>
          <p:cNvPr id="12" name="Text 10"/>
          <p:cNvSpPr/>
          <p:nvPr/>
        </p:nvSpPr>
        <p:spPr>
          <a:xfrm>
            <a:off x="1079500" y="3365500"/>
            <a:ext cx="4064000" cy="3048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1400" dirty="0">
                <a:solidFill>
                  <a:srgbClr val="EF4444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-11.3%</a:t>
            </a:r>
            <a:pPr>
              <a:lnSpc>
                <a:spcPct val="100000"/>
              </a:lnSpc>
            </a:pPr>
            <a:r>
              <a:rPr lang="en-US" sz="1400" dirty="0">
                <a:solidFill>
                  <a:srgbClr val="94A3B8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 vs 昨日53单</a:t>
            </a:r>
            <a:endParaRPr lang="en-US" sz="1400" dirty="0"/>
          </a:p>
        </p:txBody>
      </p:sp>
      <p:sp>
        <p:nvSpPr>
          <p:cNvPr id="13" name="Shape 11"/>
          <p:cNvSpPr/>
          <p:nvPr/>
        </p:nvSpPr>
        <p:spPr>
          <a:xfrm>
            <a:off x="5778500" y="1651000"/>
            <a:ext cx="4699000" cy="3048000"/>
          </a:xfrm>
          <a:prstGeom prst="rect">
            <a:avLst/>
          </a:prstGeom>
          <a:solidFill>
            <a:srgbClr val="FFFFFF"/>
          </a:solidFill>
          <a:ln w="12700">
            <a:solidFill>
              <a:srgbClr val="E2E8F0"/>
            </a:solidFill>
            <a:prstDash val="solid"/>
          </a:ln>
        </p:spPr>
      </p:sp>
      <p:sp>
        <p:nvSpPr>
          <p:cNvPr id="14" name="Shape 12"/>
          <p:cNvSpPr/>
          <p:nvPr/>
        </p:nvSpPr>
        <p:spPr>
          <a:xfrm>
            <a:off x="6051550" y="1905000"/>
            <a:ext cx="444500" cy="355600"/>
          </a:xfrm>
          <a:custGeom>
            <a:avLst/>
            <a:gdLst/>
            <a:ahLst/>
            <a:cxnLst/>
            <a:rect l="l" t="t" r="r" b="b"/>
            <a:pathLst>
              <a:path w="444500" h="355600">
                <a:moveTo>
                  <a:pt x="44450" y="66675"/>
                </a:moveTo>
                <a:cubicBezTo>
                  <a:pt x="44450" y="42158"/>
                  <a:pt x="64383" y="22225"/>
                  <a:pt x="88900" y="22225"/>
                </a:cubicBezTo>
                <a:lnTo>
                  <a:pt x="288925" y="22225"/>
                </a:lnTo>
                <a:cubicBezTo>
                  <a:pt x="313442" y="22225"/>
                  <a:pt x="333375" y="42158"/>
                  <a:pt x="333375" y="66675"/>
                </a:cubicBezTo>
                <a:lnTo>
                  <a:pt x="333375" y="88900"/>
                </a:lnTo>
                <a:lnTo>
                  <a:pt x="368588" y="88900"/>
                </a:lnTo>
                <a:cubicBezTo>
                  <a:pt x="380395" y="88900"/>
                  <a:pt x="391716" y="93553"/>
                  <a:pt x="400050" y="101888"/>
                </a:cubicBezTo>
                <a:lnTo>
                  <a:pt x="431512" y="133350"/>
                </a:lnTo>
                <a:cubicBezTo>
                  <a:pt x="439847" y="141684"/>
                  <a:pt x="444500" y="153005"/>
                  <a:pt x="444500" y="164812"/>
                </a:cubicBezTo>
                <a:lnTo>
                  <a:pt x="444500" y="266700"/>
                </a:lnTo>
                <a:cubicBezTo>
                  <a:pt x="444500" y="291217"/>
                  <a:pt x="424567" y="311150"/>
                  <a:pt x="400050" y="311150"/>
                </a:cubicBezTo>
                <a:lnTo>
                  <a:pt x="397758" y="311150"/>
                </a:lnTo>
                <a:cubicBezTo>
                  <a:pt x="390535" y="336778"/>
                  <a:pt x="366921" y="355600"/>
                  <a:pt x="338931" y="355600"/>
                </a:cubicBezTo>
                <a:cubicBezTo>
                  <a:pt x="310942" y="355600"/>
                  <a:pt x="287397" y="336778"/>
                  <a:pt x="280104" y="311150"/>
                </a:cubicBezTo>
                <a:lnTo>
                  <a:pt x="208846" y="311150"/>
                </a:lnTo>
                <a:cubicBezTo>
                  <a:pt x="201622" y="336778"/>
                  <a:pt x="178008" y="355600"/>
                  <a:pt x="150019" y="355600"/>
                </a:cubicBezTo>
                <a:cubicBezTo>
                  <a:pt x="122029" y="355600"/>
                  <a:pt x="98485" y="336778"/>
                  <a:pt x="91192" y="311150"/>
                </a:cubicBezTo>
                <a:lnTo>
                  <a:pt x="88900" y="311150"/>
                </a:lnTo>
                <a:cubicBezTo>
                  <a:pt x="64383" y="311150"/>
                  <a:pt x="44450" y="291217"/>
                  <a:pt x="44450" y="266700"/>
                </a:cubicBezTo>
                <a:lnTo>
                  <a:pt x="44450" y="233363"/>
                </a:lnTo>
                <a:lnTo>
                  <a:pt x="16669" y="233363"/>
                </a:lnTo>
                <a:cubicBezTo>
                  <a:pt x="7431" y="233363"/>
                  <a:pt x="0" y="225931"/>
                  <a:pt x="0" y="216694"/>
                </a:cubicBezTo>
                <a:cubicBezTo>
                  <a:pt x="0" y="207456"/>
                  <a:pt x="7431" y="200025"/>
                  <a:pt x="16669" y="200025"/>
                </a:cubicBezTo>
                <a:lnTo>
                  <a:pt x="94456" y="200025"/>
                </a:lnTo>
                <a:cubicBezTo>
                  <a:pt x="103694" y="200025"/>
                  <a:pt x="111125" y="192594"/>
                  <a:pt x="111125" y="183356"/>
                </a:cubicBezTo>
                <a:cubicBezTo>
                  <a:pt x="111125" y="174119"/>
                  <a:pt x="103694" y="166688"/>
                  <a:pt x="94456" y="166688"/>
                </a:cubicBezTo>
                <a:lnTo>
                  <a:pt x="16669" y="166688"/>
                </a:lnTo>
                <a:cubicBezTo>
                  <a:pt x="7431" y="166688"/>
                  <a:pt x="0" y="159256"/>
                  <a:pt x="0" y="150019"/>
                </a:cubicBezTo>
                <a:cubicBezTo>
                  <a:pt x="0" y="140781"/>
                  <a:pt x="7431" y="133350"/>
                  <a:pt x="16669" y="133350"/>
                </a:cubicBezTo>
                <a:lnTo>
                  <a:pt x="138906" y="133350"/>
                </a:lnTo>
                <a:cubicBezTo>
                  <a:pt x="148144" y="133350"/>
                  <a:pt x="155575" y="125919"/>
                  <a:pt x="155575" y="116681"/>
                </a:cubicBezTo>
                <a:cubicBezTo>
                  <a:pt x="155575" y="107444"/>
                  <a:pt x="148144" y="100013"/>
                  <a:pt x="138906" y="100013"/>
                </a:cubicBezTo>
                <a:lnTo>
                  <a:pt x="16669" y="100013"/>
                </a:lnTo>
                <a:cubicBezTo>
                  <a:pt x="7431" y="100013"/>
                  <a:pt x="0" y="92581"/>
                  <a:pt x="0" y="83344"/>
                </a:cubicBezTo>
                <a:cubicBezTo>
                  <a:pt x="0" y="74106"/>
                  <a:pt x="7431" y="66675"/>
                  <a:pt x="16669" y="66675"/>
                </a:cubicBezTo>
                <a:lnTo>
                  <a:pt x="44450" y="66675"/>
                </a:lnTo>
                <a:close/>
                <a:moveTo>
                  <a:pt x="400050" y="200025"/>
                </a:moveTo>
                <a:lnTo>
                  <a:pt x="400050" y="164812"/>
                </a:lnTo>
                <a:lnTo>
                  <a:pt x="368588" y="133350"/>
                </a:lnTo>
                <a:lnTo>
                  <a:pt x="333375" y="133350"/>
                </a:lnTo>
                <a:lnTo>
                  <a:pt x="333375" y="200025"/>
                </a:lnTo>
                <a:lnTo>
                  <a:pt x="400050" y="200025"/>
                </a:lnTo>
                <a:close/>
                <a:moveTo>
                  <a:pt x="177800" y="294481"/>
                </a:moveTo>
                <a:cubicBezTo>
                  <a:pt x="177800" y="279148"/>
                  <a:pt x="165352" y="266700"/>
                  <a:pt x="150019" y="266700"/>
                </a:cubicBezTo>
                <a:cubicBezTo>
                  <a:pt x="134686" y="266700"/>
                  <a:pt x="122238" y="279148"/>
                  <a:pt x="122238" y="294481"/>
                </a:cubicBezTo>
                <a:cubicBezTo>
                  <a:pt x="122238" y="309814"/>
                  <a:pt x="134686" y="322263"/>
                  <a:pt x="150019" y="322263"/>
                </a:cubicBezTo>
                <a:cubicBezTo>
                  <a:pt x="165352" y="322263"/>
                  <a:pt x="177800" y="309814"/>
                  <a:pt x="177800" y="294481"/>
                </a:cubicBezTo>
                <a:close/>
                <a:moveTo>
                  <a:pt x="338931" y="322263"/>
                </a:moveTo>
                <a:cubicBezTo>
                  <a:pt x="354264" y="322263"/>
                  <a:pt x="366712" y="309814"/>
                  <a:pt x="366712" y="294481"/>
                </a:cubicBezTo>
                <a:cubicBezTo>
                  <a:pt x="366712" y="279148"/>
                  <a:pt x="354264" y="266700"/>
                  <a:pt x="338931" y="266700"/>
                </a:cubicBezTo>
                <a:cubicBezTo>
                  <a:pt x="323598" y="266700"/>
                  <a:pt x="311150" y="279148"/>
                  <a:pt x="311150" y="294481"/>
                </a:cubicBezTo>
                <a:cubicBezTo>
                  <a:pt x="311150" y="309814"/>
                  <a:pt x="323598" y="322263"/>
                  <a:pt x="338931" y="322263"/>
                </a:cubicBezTo>
                <a:close/>
              </a:path>
            </a:pathLst>
          </a:custGeom>
          <a:solidFill>
            <a:srgbClr val="1E3A5F"/>
          </a:solidFill>
          <a:ln/>
        </p:spPr>
      </p:sp>
      <p:sp>
        <p:nvSpPr>
          <p:cNvPr id="15" name="Text 13"/>
          <p:cNvSpPr/>
          <p:nvPr/>
        </p:nvSpPr>
        <p:spPr>
          <a:xfrm>
            <a:off x="6604000" y="1879600"/>
            <a:ext cx="2540000" cy="4064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1400" dirty="0">
                <a:solidFill>
                  <a:srgbClr val="94A3B8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订单总数量</a:t>
            </a:r>
            <a:endParaRPr lang="en-US" sz="1400" dirty="0"/>
          </a:p>
        </p:txBody>
      </p:sp>
      <p:sp>
        <p:nvSpPr>
          <p:cNvPr id="16" name="Text 14"/>
          <p:cNvSpPr/>
          <p:nvPr/>
        </p:nvSpPr>
        <p:spPr>
          <a:xfrm>
            <a:off x="6096000" y="2476500"/>
            <a:ext cx="2794000" cy="6985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4000" dirty="0">
                <a:solidFill>
                  <a:srgbClr val="1E3A5F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992</a:t>
            </a:r>
            <a:endParaRPr lang="en-US" sz="4000" dirty="0"/>
          </a:p>
        </p:txBody>
      </p:sp>
      <p:sp>
        <p:nvSpPr>
          <p:cNvPr id="17" name="Text 15"/>
          <p:cNvSpPr/>
          <p:nvPr/>
        </p:nvSpPr>
        <p:spPr>
          <a:xfrm>
            <a:off x="9017000" y="2730500"/>
            <a:ext cx="508000" cy="3810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2000" dirty="0">
                <a:solidFill>
                  <a:srgbClr val="64748B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台</a:t>
            </a:r>
            <a:endParaRPr lang="en-US" sz="2000" dirty="0"/>
          </a:p>
        </p:txBody>
      </p:sp>
      <p:sp>
        <p:nvSpPr>
          <p:cNvPr id="18" name="Text 16"/>
          <p:cNvSpPr/>
          <p:nvPr/>
        </p:nvSpPr>
        <p:spPr>
          <a:xfrm>
            <a:off x="6096000" y="3365500"/>
            <a:ext cx="4064000" cy="3048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1400" dirty="0">
                <a:solidFill>
                  <a:srgbClr val="10B981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+10.7%</a:t>
            </a:r>
            <a:pPr>
              <a:lnSpc>
                <a:spcPct val="100000"/>
              </a:lnSpc>
            </a:pPr>
            <a:r>
              <a:rPr lang="en-US" sz="1400" dirty="0">
                <a:solidFill>
                  <a:srgbClr val="94A3B8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 vs 昨日896台</a:t>
            </a:r>
            <a:endParaRPr lang="en-US" sz="1400" dirty="0"/>
          </a:p>
        </p:txBody>
      </p:sp>
      <p:sp>
        <p:nvSpPr>
          <p:cNvPr id="19" name="Shape 17"/>
          <p:cNvSpPr/>
          <p:nvPr/>
        </p:nvSpPr>
        <p:spPr>
          <a:xfrm>
            <a:off x="10795000" y="1651000"/>
            <a:ext cx="4699000" cy="3048000"/>
          </a:xfrm>
          <a:prstGeom prst="rect">
            <a:avLst/>
          </a:prstGeom>
          <a:solidFill>
            <a:srgbClr val="FFFFFF"/>
          </a:solidFill>
          <a:ln w="12700">
            <a:solidFill>
              <a:srgbClr val="E2E8F0"/>
            </a:solidFill>
            <a:prstDash val="solid"/>
          </a:ln>
        </p:spPr>
      </p:sp>
      <p:sp>
        <p:nvSpPr>
          <p:cNvPr id="20" name="Shape 18"/>
          <p:cNvSpPr/>
          <p:nvPr/>
        </p:nvSpPr>
        <p:spPr>
          <a:xfrm>
            <a:off x="11112500" y="1905000"/>
            <a:ext cx="355600" cy="355600"/>
          </a:xfrm>
          <a:custGeom>
            <a:avLst/>
            <a:gdLst/>
            <a:ahLst/>
            <a:cxnLst/>
            <a:rect l="l" t="t" r="r" b="b"/>
            <a:pathLst>
              <a:path w="355600" h="355600">
                <a:moveTo>
                  <a:pt x="177800" y="355600"/>
                </a:moveTo>
                <a:cubicBezTo>
                  <a:pt x="275930" y="355600"/>
                  <a:pt x="355600" y="275930"/>
                  <a:pt x="355600" y="177800"/>
                </a:cubicBezTo>
                <a:cubicBezTo>
                  <a:pt x="355600" y="79670"/>
                  <a:pt x="275930" y="0"/>
                  <a:pt x="177800" y="0"/>
                </a:cubicBezTo>
                <a:cubicBezTo>
                  <a:pt x="79670" y="0"/>
                  <a:pt x="0" y="79670"/>
                  <a:pt x="0" y="177800"/>
                </a:cubicBezTo>
                <a:cubicBezTo>
                  <a:pt x="0" y="275930"/>
                  <a:pt x="79670" y="355600"/>
                  <a:pt x="177800" y="355600"/>
                </a:cubicBezTo>
                <a:close/>
                <a:moveTo>
                  <a:pt x="236418" y="147727"/>
                </a:moveTo>
                <a:lnTo>
                  <a:pt x="180856" y="236627"/>
                </a:lnTo>
                <a:cubicBezTo>
                  <a:pt x="177939" y="241280"/>
                  <a:pt x="172938" y="244197"/>
                  <a:pt x="167451" y="244475"/>
                </a:cubicBezTo>
                <a:cubicBezTo>
                  <a:pt x="161965" y="244753"/>
                  <a:pt x="156686" y="242253"/>
                  <a:pt x="153422" y="237808"/>
                </a:cubicBezTo>
                <a:lnTo>
                  <a:pt x="120084" y="193357"/>
                </a:lnTo>
                <a:cubicBezTo>
                  <a:pt x="114528" y="185995"/>
                  <a:pt x="116056" y="175577"/>
                  <a:pt x="123418" y="170021"/>
                </a:cubicBezTo>
                <a:cubicBezTo>
                  <a:pt x="130780" y="164465"/>
                  <a:pt x="141198" y="165993"/>
                  <a:pt x="146754" y="173355"/>
                </a:cubicBezTo>
                <a:lnTo>
                  <a:pt x="165507" y="198358"/>
                </a:lnTo>
                <a:lnTo>
                  <a:pt x="208151" y="130086"/>
                </a:lnTo>
                <a:cubicBezTo>
                  <a:pt x="213013" y="122307"/>
                  <a:pt x="223292" y="119876"/>
                  <a:pt x="231140" y="124807"/>
                </a:cubicBezTo>
                <a:cubicBezTo>
                  <a:pt x="238988" y="129738"/>
                  <a:pt x="241350" y="139948"/>
                  <a:pt x="236418" y="147796"/>
                </a:cubicBezTo>
                <a:close/>
              </a:path>
            </a:pathLst>
          </a:custGeom>
          <a:solidFill>
            <a:srgbClr val="1E3A5F"/>
          </a:solidFill>
          <a:ln/>
        </p:spPr>
      </p:sp>
      <p:sp>
        <p:nvSpPr>
          <p:cNvPr id="21" name="Text 19"/>
          <p:cNvSpPr/>
          <p:nvPr/>
        </p:nvSpPr>
        <p:spPr>
          <a:xfrm>
            <a:off x="11620500" y="1879600"/>
            <a:ext cx="2540000" cy="4064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1400" dirty="0">
                <a:solidFill>
                  <a:srgbClr val="94A3B8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今日已更新</a:t>
            </a:r>
            <a:endParaRPr lang="en-US" sz="1400" dirty="0"/>
          </a:p>
        </p:txBody>
      </p:sp>
      <p:sp>
        <p:nvSpPr>
          <p:cNvPr id="22" name="Text 20"/>
          <p:cNvSpPr/>
          <p:nvPr/>
        </p:nvSpPr>
        <p:spPr>
          <a:xfrm>
            <a:off x="11112500" y="2476500"/>
            <a:ext cx="2540000" cy="6985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4000" dirty="0">
                <a:solidFill>
                  <a:srgbClr val="1E3A5F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33</a:t>
            </a:r>
            <a:endParaRPr lang="en-US" sz="4000" dirty="0"/>
          </a:p>
        </p:txBody>
      </p:sp>
      <p:sp>
        <p:nvSpPr>
          <p:cNvPr id="23" name="Text 21"/>
          <p:cNvSpPr/>
          <p:nvPr/>
        </p:nvSpPr>
        <p:spPr>
          <a:xfrm>
            <a:off x="13716000" y="2730500"/>
            <a:ext cx="508000" cy="3810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2000" dirty="0">
                <a:solidFill>
                  <a:srgbClr val="64748B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单</a:t>
            </a:r>
            <a:endParaRPr lang="en-US" sz="2000" dirty="0"/>
          </a:p>
        </p:txBody>
      </p:sp>
      <p:sp>
        <p:nvSpPr>
          <p:cNvPr id="24" name="Text 22"/>
          <p:cNvSpPr/>
          <p:nvPr/>
        </p:nvSpPr>
        <p:spPr>
          <a:xfrm>
            <a:off x="11112500" y="3365500"/>
            <a:ext cx="4064000" cy="3048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1400" dirty="0">
                <a:solidFill>
                  <a:srgbClr val="EF4444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-23.3%</a:t>
            </a:r>
            <a:pPr>
              <a:lnSpc>
                <a:spcPct val="100000"/>
              </a:lnSpc>
            </a:pPr>
            <a:r>
              <a:rPr lang="en-US" sz="1400" dirty="0">
                <a:solidFill>
                  <a:srgbClr val="94A3B8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 vs 昨日43单</a:t>
            </a:r>
            <a:endParaRPr lang="en-US" sz="1400" dirty="0"/>
          </a:p>
        </p:txBody>
      </p:sp>
      <p:sp>
        <p:nvSpPr>
          <p:cNvPr id="25" name="Shape 23"/>
          <p:cNvSpPr/>
          <p:nvPr/>
        </p:nvSpPr>
        <p:spPr>
          <a:xfrm>
            <a:off x="762000" y="5080000"/>
            <a:ext cx="4699000" cy="3048000"/>
          </a:xfrm>
          <a:prstGeom prst="rect">
            <a:avLst/>
          </a:prstGeom>
          <a:solidFill>
            <a:srgbClr val="FFFFFF"/>
          </a:solidFill>
          <a:ln w="12700">
            <a:solidFill>
              <a:srgbClr val="E2E8F0"/>
            </a:solidFill>
            <a:prstDash val="solid"/>
          </a:ln>
        </p:spPr>
      </p:sp>
      <p:sp>
        <p:nvSpPr>
          <p:cNvPr id="26" name="Shape 24"/>
          <p:cNvSpPr/>
          <p:nvPr/>
        </p:nvSpPr>
        <p:spPr>
          <a:xfrm>
            <a:off x="1079500" y="5334000"/>
            <a:ext cx="355600" cy="355600"/>
          </a:xfrm>
          <a:custGeom>
            <a:avLst/>
            <a:gdLst/>
            <a:ahLst/>
            <a:cxnLst/>
            <a:rect l="l" t="t" r="r" b="b"/>
            <a:pathLst>
              <a:path w="355600" h="355600">
                <a:moveTo>
                  <a:pt x="44450" y="44450"/>
                </a:moveTo>
                <a:cubicBezTo>
                  <a:pt x="44450" y="32157"/>
                  <a:pt x="34518" y="22225"/>
                  <a:pt x="22225" y="22225"/>
                </a:cubicBezTo>
                <a:cubicBezTo>
                  <a:pt x="9932" y="22225"/>
                  <a:pt x="0" y="32157"/>
                  <a:pt x="0" y="44450"/>
                </a:cubicBezTo>
                <a:lnTo>
                  <a:pt x="0" y="277813"/>
                </a:lnTo>
                <a:cubicBezTo>
                  <a:pt x="0" y="308511"/>
                  <a:pt x="24864" y="333375"/>
                  <a:pt x="55563" y="333375"/>
                </a:cubicBezTo>
                <a:lnTo>
                  <a:pt x="333375" y="333375"/>
                </a:lnTo>
                <a:cubicBezTo>
                  <a:pt x="345668" y="333375"/>
                  <a:pt x="355600" y="323443"/>
                  <a:pt x="355600" y="311150"/>
                </a:cubicBezTo>
                <a:cubicBezTo>
                  <a:pt x="355600" y="298857"/>
                  <a:pt x="345668" y="288925"/>
                  <a:pt x="333375" y="288925"/>
                </a:cubicBezTo>
                <a:lnTo>
                  <a:pt x="55563" y="288925"/>
                </a:lnTo>
                <a:cubicBezTo>
                  <a:pt x="49451" y="288925"/>
                  <a:pt x="44450" y="283924"/>
                  <a:pt x="44450" y="277813"/>
                </a:cubicBezTo>
                <a:lnTo>
                  <a:pt x="44450" y="44450"/>
                </a:lnTo>
                <a:close/>
                <a:moveTo>
                  <a:pt x="326846" y="104596"/>
                </a:moveTo>
                <a:cubicBezTo>
                  <a:pt x="335528" y="95915"/>
                  <a:pt x="335528" y="81816"/>
                  <a:pt x="326846" y="73134"/>
                </a:cubicBezTo>
                <a:cubicBezTo>
                  <a:pt x="318165" y="64453"/>
                  <a:pt x="304066" y="64453"/>
                  <a:pt x="295384" y="73134"/>
                </a:cubicBezTo>
                <a:lnTo>
                  <a:pt x="222250" y="146338"/>
                </a:lnTo>
                <a:lnTo>
                  <a:pt x="182384" y="106541"/>
                </a:lnTo>
                <a:cubicBezTo>
                  <a:pt x="173702" y="97859"/>
                  <a:pt x="159603" y="97859"/>
                  <a:pt x="150922" y="106541"/>
                </a:cubicBezTo>
                <a:lnTo>
                  <a:pt x="84247" y="173216"/>
                </a:lnTo>
                <a:cubicBezTo>
                  <a:pt x="75565" y="181898"/>
                  <a:pt x="75565" y="195997"/>
                  <a:pt x="84247" y="204678"/>
                </a:cubicBezTo>
                <a:cubicBezTo>
                  <a:pt x="92928" y="213360"/>
                  <a:pt x="107027" y="213360"/>
                  <a:pt x="115709" y="204678"/>
                </a:cubicBezTo>
                <a:lnTo>
                  <a:pt x="166688" y="153700"/>
                </a:lnTo>
                <a:lnTo>
                  <a:pt x="206554" y="193566"/>
                </a:lnTo>
                <a:cubicBezTo>
                  <a:pt x="215235" y="202248"/>
                  <a:pt x="229334" y="202248"/>
                  <a:pt x="238016" y="193566"/>
                </a:cubicBezTo>
                <a:lnTo>
                  <a:pt x="326916" y="104666"/>
                </a:lnTo>
                <a:close/>
              </a:path>
            </a:pathLst>
          </a:custGeom>
          <a:solidFill>
            <a:srgbClr val="10B981"/>
          </a:solidFill>
          <a:ln/>
        </p:spPr>
      </p:sp>
      <p:sp>
        <p:nvSpPr>
          <p:cNvPr id="27" name="Text 25"/>
          <p:cNvSpPr/>
          <p:nvPr/>
        </p:nvSpPr>
        <p:spPr>
          <a:xfrm>
            <a:off x="1587500" y="5308600"/>
            <a:ext cx="2540000" cy="4064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1400" dirty="0">
                <a:solidFill>
                  <a:srgbClr val="94A3B8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5月交付预测</a:t>
            </a:r>
            <a:endParaRPr lang="en-US" sz="1400" dirty="0"/>
          </a:p>
        </p:txBody>
      </p:sp>
      <p:sp>
        <p:nvSpPr>
          <p:cNvPr id="28" name="Text 26"/>
          <p:cNvSpPr/>
          <p:nvPr/>
        </p:nvSpPr>
        <p:spPr>
          <a:xfrm>
            <a:off x="1079500" y="5905500"/>
            <a:ext cx="2540000" cy="6985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4000" dirty="0">
                <a:solidFill>
                  <a:srgbClr val="10B981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198</a:t>
            </a:r>
            <a:endParaRPr lang="en-US" sz="4000" dirty="0"/>
          </a:p>
        </p:txBody>
      </p:sp>
      <p:sp>
        <p:nvSpPr>
          <p:cNvPr id="29" name="Text 27"/>
          <p:cNvSpPr/>
          <p:nvPr/>
        </p:nvSpPr>
        <p:spPr>
          <a:xfrm>
            <a:off x="3683000" y="6159500"/>
            <a:ext cx="508000" cy="3810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2000" dirty="0">
                <a:solidFill>
                  <a:srgbClr val="10B98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台</a:t>
            </a:r>
            <a:endParaRPr lang="en-US" sz="2000" dirty="0"/>
          </a:p>
        </p:txBody>
      </p:sp>
      <p:sp>
        <p:nvSpPr>
          <p:cNvPr id="30" name="Text 28"/>
          <p:cNvSpPr/>
          <p:nvPr/>
        </p:nvSpPr>
        <p:spPr>
          <a:xfrm>
            <a:off x="1079500" y="6794500"/>
            <a:ext cx="4064000" cy="3048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1400" dirty="0">
                <a:solidFill>
                  <a:srgbClr val="10B981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+112.9%</a:t>
            </a:r>
            <a:pPr>
              <a:lnSpc>
                <a:spcPct val="100000"/>
              </a:lnSpc>
            </a:pPr>
            <a:r>
              <a:rPr lang="en-US" sz="1400" dirty="0">
                <a:solidFill>
                  <a:srgbClr val="94A3B8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 vs 昨日93台</a:t>
            </a:r>
            <a:endParaRPr lang="en-US" sz="1400" dirty="0"/>
          </a:p>
        </p:txBody>
      </p:sp>
      <p:sp>
        <p:nvSpPr>
          <p:cNvPr id="31" name="Shape 29"/>
          <p:cNvSpPr/>
          <p:nvPr/>
        </p:nvSpPr>
        <p:spPr>
          <a:xfrm>
            <a:off x="5778500" y="5080000"/>
            <a:ext cx="4699000" cy="3048000"/>
          </a:xfrm>
          <a:prstGeom prst="rect">
            <a:avLst/>
          </a:prstGeom>
          <a:solidFill>
            <a:srgbClr val="FFFFFF"/>
          </a:solidFill>
          <a:ln w="12700">
            <a:solidFill>
              <a:srgbClr val="E2E8F0"/>
            </a:solidFill>
            <a:prstDash val="solid"/>
          </a:ln>
        </p:spPr>
      </p:sp>
      <p:sp>
        <p:nvSpPr>
          <p:cNvPr id="32" name="Shape 30"/>
          <p:cNvSpPr/>
          <p:nvPr/>
        </p:nvSpPr>
        <p:spPr>
          <a:xfrm>
            <a:off x="6118225" y="5334000"/>
            <a:ext cx="311150" cy="355600"/>
          </a:xfrm>
          <a:custGeom>
            <a:avLst/>
            <a:gdLst/>
            <a:ahLst/>
            <a:cxnLst/>
            <a:rect l="l" t="t" r="r" b="b"/>
            <a:pathLst>
              <a:path w="311150" h="355600">
                <a:moveTo>
                  <a:pt x="155575" y="44450"/>
                </a:moveTo>
                <a:cubicBezTo>
                  <a:pt x="100707" y="44450"/>
                  <a:pt x="55076" y="84247"/>
                  <a:pt x="46047" y="136614"/>
                </a:cubicBezTo>
                <a:cubicBezTo>
                  <a:pt x="52507" y="134531"/>
                  <a:pt x="59452" y="133350"/>
                  <a:pt x="66675" y="133350"/>
                </a:cubicBezTo>
                <a:lnTo>
                  <a:pt x="77788" y="133350"/>
                </a:lnTo>
                <a:cubicBezTo>
                  <a:pt x="96193" y="133350"/>
                  <a:pt x="111125" y="148282"/>
                  <a:pt x="111125" y="166688"/>
                </a:cubicBezTo>
                <a:lnTo>
                  <a:pt x="111125" y="233363"/>
                </a:lnTo>
                <a:cubicBezTo>
                  <a:pt x="111125" y="251768"/>
                  <a:pt x="96193" y="266700"/>
                  <a:pt x="77788" y="266700"/>
                </a:cubicBezTo>
                <a:lnTo>
                  <a:pt x="66675" y="266700"/>
                </a:lnTo>
                <a:cubicBezTo>
                  <a:pt x="29865" y="266700"/>
                  <a:pt x="0" y="236835"/>
                  <a:pt x="0" y="200025"/>
                </a:cubicBezTo>
                <a:lnTo>
                  <a:pt x="0" y="155575"/>
                </a:lnTo>
                <a:cubicBezTo>
                  <a:pt x="0" y="69661"/>
                  <a:pt x="69661" y="0"/>
                  <a:pt x="155575" y="0"/>
                </a:cubicBezTo>
                <a:cubicBezTo>
                  <a:pt x="241489" y="0"/>
                  <a:pt x="311150" y="69661"/>
                  <a:pt x="311150" y="155575"/>
                </a:cubicBezTo>
                <a:lnTo>
                  <a:pt x="311150" y="272326"/>
                </a:lnTo>
                <a:cubicBezTo>
                  <a:pt x="311150" y="318373"/>
                  <a:pt x="273784" y="355669"/>
                  <a:pt x="227737" y="355669"/>
                </a:cubicBezTo>
                <a:lnTo>
                  <a:pt x="166688" y="355600"/>
                </a:lnTo>
                <a:lnTo>
                  <a:pt x="144462" y="355600"/>
                </a:lnTo>
                <a:cubicBezTo>
                  <a:pt x="126057" y="355600"/>
                  <a:pt x="111125" y="340668"/>
                  <a:pt x="111125" y="322263"/>
                </a:cubicBezTo>
                <a:cubicBezTo>
                  <a:pt x="111125" y="303857"/>
                  <a:pt x="126057" y="288925"/>
                  <a:pt x="144462" y="288925"/>
                </a:cubicBezTo>
                <a:lnTo>
                  <a:pt x="166688" y="288925"/>
                </a:lnTo>
                <a:cubicBezTo>
                  <a:pt x="185093" y="288925"/>
                  <a:pt x="200025" y="303857"/>
                  <a:pt x="200025" y="322263"/>
                </a:cubicBezTo>
                <a:lnTo>
                  <a:pt x="200025" y="322263"/>
                </a:lnTo>
                <a:lnTo>
                  <a:pt x="227806" y="322263"/>
                </a:lnTo>
                <a:cubicBezTo>
                  <a:pt x="255449" y="322263"/>
                  <a:pt x="277813" y="299899"/>
                  <a:pt x="277813" y="272256"/>
                </a:cubicBezTo>
                <a:lnTo>
                  <a:pt x="277813" y="257741"/>
                </a:lnTo>
                <a:cubicBezTo>
                  <a:pt x="268020" y="263436"/>
                  <a:pt x="256629" y="266631"/>
                  <a:pt x="244475" y="266631"/>
                </a:cubicBezTo>
                <a:lnTo>
                  <a:pt x="233363" y="266631"/>
                </a:lnTo>
                <a:cubicBezTo>
                  <a:pt x="214957" y="266631"/>
                  <a:pt x="200025" y="251698"/>
                  <a:pt x="200025" y="233293"/>
                </a:cubicBezTo>
                <a:lnTo>
                  <a:pt x="200025" y="166618"/>
                </a:lnTo>
                <a:cubicBezTo>
                  <a:pt x="200025" y="148213"/>
                  <a:pt x="214957" y="133281"/>
                  <a:pt x="233363" y="133281"/>
                </a:cubicBezTo>
                <a:lnTo>
                  <a:pt x="244475" y="133281"/>
                </a:lnTo>
                <a:cubicBezTo>
                  <a:pt x="251698" y="133281"/>
                  <a:pt x="258574" y="134392"/>
                  <a:pt x="265103" y="136545"/>
                </a:cubicBezTo>
                <a:cubicBezTo>
                  <a:pt x="256074" y="84247"/>
                  <a:pt x="210512" y="44381"/>
                  <a:pt x="155575" y="44381"/>
                </a:cubicBezTo>
                <a:close/>
              </a:path>
            </a:pathLst>
          </a:custGeom>
          <a:solidFill>
            <a:srgbClr val="F59E0B"/>
          </a:solidFill>
          <a:ln/>
        </p:spPr>
      </p:sp>
      <p:sp>
        <p:nvSpPr>
          <p:cNvPr id="33" name="Text 31"/>
          <p:cNvSpPr/>
          <p:nvPr/>
        </p:nvSpPr>
        <p:spPr>
          <a:xfrm>
            <a:off x="6604000" y="5308600"/>
            <a:ext cx="2540000" cy="4064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1400" dirty="0">
                <a:solidFill>
                  <a:srgbClr val="94A3B8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支持需求总数</a:t>
            </a:r>
            <a:endParaRPr lang="en-US" sz="1400" dirty="0"/>
          </a:p>
        </p:txBody>
      </p:sp>
      <p:sp>
        <p:nvSpPr>
          <p:cNvPr id="34" name="Text 32"/>
          <p:cNvSpPr/>
          <p:nvPr/>
        </p:nvSpPr>
        <p:spPr>
          <a:xfrm>
            <a:off x="6096000" y="5905500"/>
            <a:ext cx="2540000" cy="6985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4000" dirty="0">
                <a:solidFill>
                  <a:srgbClr val="F59E0B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41</a:t>
            </a:r>
            <a:endParaRPr lang="en-US" sz="4000" dirty="0"/>
          </a:p>
        </p:txBody>
      </p:sp>
      <p:sp>
        <p:nvSpPr>
          <p:cNvPr id="35" name="Text 33"/>
          <p:cNvSpPr/>
          <p:nvPr/>
        </p:nvSpPr>
        <p:spPr>
          <a:xfrm>
            <a:off x="8699500" y="6159500"/>
            <a:ext cx="508000" cy="3810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2000" dirty="0">
                <a:solidFill>
                  <a:srgbClr val="F59E0B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项</a:t>
            </a:r>
            <a:endParaRPr lang="en-US" sz="2000" dirty="0"/>
          </a:p>
        </p:txBody>
      </p:sp>
      <p:sp>
        <p:nvSpPr>
          <p:cNvPr id="36" name="Text 34"/>
          <p:cNvSpPr/>
          <p:nvPr/>
        </p:nvSpPr>
        <p:spPr>
          <a:xfrm>
            <a:off x="6096000" y="6794500"/>
            <a:ext cx="4064000" cy="3048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1400" dirty="0">
                <a:solidFill>
                  <a:srgbClr val="94A3B8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需跨部门协调</a:t>
            </a:r>
            <a:endParaRPr lang="en-US" sz="1400" dirty="0"/>
          </a:p>
        </p:txBody>
      </p:sp>
      <p:sp>
        <p:nvSpPr>
          <p:cNvPr id="37" name="Shape 35"/>
          <p:cNvSpPr/>
          <p:nvPr/>
        </p:nvSpPr>
        <p:spPr>
          <a:xfrm>
            <a:off x="10795000" y="5080000"/>
            <a:ext cx="4699000" cy="3048000"/>
          </a:xfrm>
          <a:prstGeom prst="rect">
            <a:avLst/>
          </a:prstGeom>
          <a:solidFill>
            <a:srgbClr val="FFFFFF"/>
          </a:solidFill>
          <a:ln w="12700">
            <a:solidFill>
              <a:srgbClr val="E2E8F0"/>
            </a:solidFill>
            <a:prstDash val="solid"/>
          </a:ln>
        </p:spPr>
      </p:sp>
      <p:sp>
        <p:nvSpPr>
          <p:cNvPr id="38" name="Shape 36"/>
          <p:cNvSpPr/>
          <p:nvPr/>
        </p:nvSpPr>
        <p:spPr>
          <a:xfrm>
            <a:off x="11112500" y="5334000"/>
            <a:ext cx="355600" cy="355600"/>
          </a:xfrm>
          <a:custGeom>
            <a:avLst/>
            <a:gdLst/>
            <a:ahLst/>
            <a:cxnLst/>
            <a:rect l="l" t="t" r="r" b="b"/>
            <a:pathLst>
              <a:path w="355600" h="355600">
                <a:moveTo>
                  <a:pt x="88900" y="222250"/>
                </a:moveTo>
                <a:lnTo>
                  <a:pt x="17016" y="222250"/>
                </a:lnTo>
                <a:cubicBezTo>
                  <a:pt x="-278" y="222250"/>
                  <a:pt x="-10904" y="203428"/>
                  <a:pt x="-2014" y="188565"/>
                </a:cubicBezTo>
                <a:lnTo>
                  <a:pt x="34727" y="127308"/>
                </a:lnTo>
                <a:cubicBezTo>
                  <a:pt x="40769" y="117237"/>
                  <a:pt x="51604" y="111125"/>
                  <a:pt x="63341" y="111125"/>
                </a:cubicBezTo>
                <a:lnTo>
                  <a:pt x="129322" y="111125"/>
                </a:lnTo>
                <a:cubicBezTo>
                  <a:pt x="182176" y="21600"/>
                  <a:pt x="261005" y="17085"/>
                  <a:pt x="313720" y="24795"/>
                </a:cubicBezTo>
                <a:cubicBezTo>
                  <a:pt x="322610" y="26114"/>
                  <a:pt x="329555" y="33060"/>
                  <a:pt x="330805" y="41880"/>
                </a:cubicBezTo>
                <a:cubicBezTo>
                  <a:pt x="338515" y="94595"/>
                  <a:pt x="334000" y="173424"/>
                  <a:pt x="244475" y="226278"/>
                </a:cubicBezTo>
                <a:lnTo>
                  <a:pt x="244475" y="292259"/>
                </a:lnTo>
                <a:cubicBezTo>
                  <a:pt x="244475" y="303996"/>
                  <a:pt x="238363" y="314831"/>
                  <a:pt x="228292" y="320873"/>
                </a:cubicBezTo>
                <a:lnTo>
                  <a:pt x="167035" y="357614"/>
                </a:lnTo>
                <a:cubicBezTo>
                  <a:pt x="152241" y="366504"/>
                  <a:pt x="133350" y="355808"/>
                  <a:pt x="133350" y="338584"/>
                </a:cubicBezTo>
                <a:lnTo>
                  <a:pt x="133350" y="266700"/>
                </a:lnTo>
                <a:cubicBezTo>
                  <a:pt x="133350" y="242183"/>
                  <a:pt x="113417" y="222250"/>
                  <a:pt x="88900" y="222250"/>
                </a:cubicBezTo>
                <a:lnTo>
                  <a:pt x="88831" y="222250"/>
                </a:lnTo>
                <a:close/>
                <a:moveTo>
                  <a:pt x="277813" y="111125"/>
                </a:moveTo>
                <a:cubicBezTo>
                  <a:pt x="277813" y="92726"/>
                  <a:pt x="262874" y="77788"/>
                  <a:pt x="244475" y="77788"/>
                </a:cubicBezTo>
                <a:cubicBezTo>
                  <a:pt x="226076" y="77788"/>
                  <a:pt x="211138" y="92726"/>
                  <a:pt x="211138" y="111125"/>
                </a:cubicBezTo>
                <a:cubicBezTo>
                  <a:pt x="211138" y="129524"/>
                  <a:pt x="226076" y="144463"/>
                  <a:pt x="244475" y="144463"/>
                </a:cubicBezTo>
                <a:cubicBezTo>
                  <a:pt x="262874" y="144463"/>
                  <a:pt x="277813" y="129524"/>
                  <a:pt x="277813" y="111125"/>
                </a:cubicBezTo>
                <a:close/>
              </a:path>
            </a:pathLst>
          </a:custGeom>
          <a:solidFill>
            <a:srgbClr val="64748B"/>
          </a:solidFill>
          <a:ln/>
        </p:spPr>
      </p:sp>
      <p:sp>
        <p:nvSpPr>
          <p:cNvPr id="39" name="Text 37"/>
          <p:cNvSpPr/>
          <p:nvPr/>
        </p:nvSpPr>
        <p:spPr>
          <a:xfrm>
            <a:off x="11620500" y="5308600"/>
            <a:ext cx="2540000" cy="4064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1400" dirty="0">
                <a:solidFill>
                  <a:srgbClr val="94A3B8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已发运订单</a:t>
            </a:r>
            <a:endParaRPr lang="en-US" sz="1400" dirty="0"/>
          </a:p>
        </p:txBody>
      </p:sp>
      <p:sp>
        <p:nvSpPr>
          <p:cNvPr id="40" name="Text 38"/>
          <p:cNvSpPr/>
          <p:nvPr/>
        </p:nvSpPr>
        <p:spPr>
          <a:xfrm>
            <a:off x="11112500" y="5905500"/>
            <a:ext cx="2540000" cy="6985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4000" dirty="0">
                <a:solidFill>
                  <a:srgbClr val="64748B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4</a:t>
            </a:r>
            <a:endParaRPr lang="en-US" sz="4000" dirty="0"/>
          </a:p>
        </p:txBody>
      </p:sp>
      <p:sp>
        <p:nvSpPr>
          <p:cNvPr id="41" name="Text 39"/>
          <p:cNvSpPr/>
          <p:nvPr/>
        </p:nvSpPr>
        <p:spPr>
          <a:xfrm>
            <a:off x="13716000" y="6159500"/>
            <a:ext cx="508000" cy="3810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2000" dirty="0">
                <a:solidFill>
                  <a:srgbClr val="64748B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单</a:t>
            </a:r>
            <a:endParaRPr lang="en-US" sz="2000" dirty="0"/>
          </a:p>
        </p:txBody>
      </p:sp>
      <p:sp>
        <p:nvSpPr>
          <p:cNvPr id="42" name="Text 40"/>
          <p:cNvSpPr/>
          <p:nvPr/>
        </p:nvSpPr>
        <p:spPr>
          <a:xfrm>
            <a:off x="11112500" y="6794500"/>
            <a:ext cx="4064000" cy="3048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1400" dirty="0">
                <a:solidFill>
                  <a:srgbClr val="94A3B8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共31台 | </a:t>
            </a:r>
            <a:pPr>
              <a:lnSpc>
                <a:spcPct val="100000"/>
              </a:lnSpc>
            </a:pPr>
            <a:r>
              <a:rPr lang="en-US" sz="1400" dirty="0">
                <a:solidFill>
                  <a:srgbClr val="EF4444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-4单</a:t>
            </a:r>
            <a:pPr>
              <a:lnSpc>
                <a:spcPct val="100000"/>
              </a:lnSpc>
            </a:pPr>
            <a:r>
              <a:rPr lang="en-US" sz="1400" dirty="0">
                <a:solidFill>
                  <a:srgbClr val="94A3B8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 vs 昨日</a:t>
            </a:r>
            <a:endParaRPr lang="en-US" sz="1400" dirty="0"/>
          </a:p>
        </p:txBody>
      </p:sp>
    </p:spTree>
  </p:cSld>
  <p:clrMapOvr>
    <a:masterClrMapping/>
  </p:clrMapOvr>
  <p:transition>
    <p:fade/>
    <p:spd val="med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F8FAF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6256000" cy="609600"/>
          </a:xfrm>
          <a:prstGeom prst="rect">
            <a:avLst/>
          </a:prstGeom>
          <a:solidFill>
            <a:srgbClr val="1E3A5F"/>
          </a:solidFill>
          <a:ln/>
        </p:spPr>
      </p:sp>
      <p:sp>
        <p:nvSpPr>
          <p:cNvPr id="3" name="Text 1"/>
          <p:cNvSpPr/>
          <p:nvPr/>
        </p:nvSpPr>
        <p:spPr>
          <a:xfrm>
            <a:off x="762000" y="0"/>
            <a:ext cx="3810000" cy="6096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1400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海外订单数据日报</a:t>
            </a:r>
            <a:endParaRPr lang="en-US" sz="1400" dirty="0"/>
          </a:p>
        </p:txBody>
      </p:sp>
      <p:sp>
        <p:nvSpPr>
          <p:cNvPr id="4" name="Text 2"/>
          <p:cNvSpPr/>
          <p:nvPr/>
        </p:nvSpPr>
        <p:spPr>
          <a:xfrm>
            <a:off x="12700000" y="0"/>
            <a:ext cx="2794000" cy="6096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r">
              <a:lnSpc>
                <a:spcPct val="100000"/>
              </a:lnSpc>
            </a:pPr>
            <a:r>
              <a:rPr lang="en-US" sz="1400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2026年4月10日</a:t>
            </a:r>
            <a:endParaRPr lang="en-US" sz="1400" dirty="0"/>
          </a:p>
        </p:txBody>
      </p:sp>
      <p:sp>
        <p:nvSpPr>
          <p:cNvPr id="5" name="Shape 3"/>
          <p:cNvSpPr/>
          <p:nvPr/>
        </p:nvSpPr>
        <p:spPr>
          <a:xfrm>
            <a:off x="0" y="609600"/>
            <a:ext cx="16256000" cy="50800"/>
          </a:xfrm>
          <a:prstGeom prst="rect">
            <a:avLst/>
          </a:prstGeom>
          <a:solidFill>
            <a:srgbClr val="10B981"/>
          </a:solidFill>
          <a:ln/>
        </p:spPr>
      </p:sp>
      <p:sp>
        <p:nvSpPr>
          <p:cNvPr id="6" name="Text 4"/>
          <p:cNvSpPr/>
          <p:nvPr/>
        </p:nvSpPr>
        <p:spPr>
          <a:xfrm>
            <a:off x="762000" y="914400"/>
            <a:ext cx="8890000" cy="5080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2800" dirty="0">
                <a:solidFill>
                  <a:srgbClr val="1E3A5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近10天订单趋势：</a:t>
            </a:r>
            <a:pPr>
              <a:lnSpc>
                <a:spcPct val="100000"/>
              </a:lnSpc>
            </a:pPr>
            <a:r>
              <a:rPr lang="en-US" sz="2800" dirty="0">
                <a:solidFill>
                  <a:srgbClr val="10B981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订单规模回升</a:t>
            </a:r>
            <a:endParaRPr lang="en-US" sz="2800" dirty="0"/>
          </a:p>
        </p:txBody>
      </p:sp>
      <p:graphicFrame>
        <p:nvGraphicFramePr>
          <p:cNvPr id="7" name="Chart 0" descr=""/>
          <p:cNvGraphicFramePr/>
          <p:nvPr/>
        </p:nvGraphicFramePr>
        <p:xfrm>
          <a:off x="762000" y="1651000"/>
          <a:ext cx="9398000" cy="6731000"/>
        </p:xfrm>
        <a:graphic xmlns:a="http://schemas.openxmlformats.org/drawingml/2006/main">
          <a:graphicData uri="http://schemas.openxmlformats.org/drawingml/2006/chart">
            <c:chart xmlns:c="http://schemas.openxmlformats.org/drawingml/2006/chart" r:id="rId1"/>
          </a:graphicData>
        </a:graphic>
      </p:graphicFrame>
      <p:sp>
        <p:nvSpPr>
          <p:cNvPr id="8" name="Shape 5"/>
          <p:cNvSpPr/>
          <p:nvPr/>
        </p:nvSpPr>
        <p:spPr>
          <a:xfrm>
            <a:off x="10668000" y="1651000"/>
            <a:ext cx="4826000" cy="6731000"/>
          </a:xfrm>
          <a:prstGeom prst="rect">
            <a:avLst/>
          </a:prstGeom>
          <a:solidFill>
            <a:srgbClr val="FFFFFF"/>
          </a:solidFill>
          <a:ln w="12700">
            <a:solidFill>
              <a:srgbClr val="E2E8F0"/>
            </a:solidFill>
            <a:prstDash val="solid"/>
          </a:ln>
        </p:spPr>
      </p:sp>
      <p:sp>
        <p:nvSpPr>
          <p:cNvPr id="9" name="Text 6"/>
          <p:cNvSpPr/>
          <p:nvPr/>
        </p:nvSpPr>
        <p:spPr>
          <a:xfrm>
            <a:off x="11049000" y="2032000"/>
            <a:ext cx="4064000" cy="4064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2000" dirty="0">
                <a:solidFill>
                  <a:srgbClr val="64748B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趋势洞察</a:t>
            </a:r>
            <a:endParaRPr lang="en-US" sz="2000" dirty="0"/>
          </a:p>
        </p:txBody>
      </p:sp>
      <p:sp>
        <p:nvSpPr>
          <p:cNvPr id="10" name="Shape 7"/>
          <p:cNvSpPr/>
          <p:nvPr/>
        </p:nvSpPr>
        <p:spPr>
          <a:xfrm>
            <a:off x="11049000" y="2603500"/>
            <a:ext cx="4064000" cy="12700"/>
          </a:xfrm>
          <a:prstGeom prst="rect">
            <a:avLst/>
          </a:prstGeom>
          <a:solidFill>
            <a:srgbClr val="E2E8F0"/>
          </a:solidFill>
          <a:ln/>
        </p:spPr>
      </p:sp>
      <p:sp>
        <p:nvSpPr>
          <p:cNvPr id="11" name="Text 8"/>
          <p:cNvSpPr/>
          <p:nvPr/>
        </p:nvSpPr>
        <p:spPr>
          <a:xfrm>
            <a:off x="11049000" y="2857500"/>
            <a:ext cx="4064000" cy="52070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ct val="150000"/>
              </a:lnSpc>
            </a:pPr>
            <a:r>
              <a:rPr lang="en-US" sz="1800" b="1" dirty="0">
                <a:solidFill>
                  <a:srgbClr val="1E3A5F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订单规模回升</a:t>
            </a:r>
            <a:endParaRPr lang="en-US" sz="1600" dirty="0"/>
          </a:p>
          <a:p>
            <a:pPr>
              <a:lnSpc>
                <a:spcPct val="150000"/>
              </a:lnSpc>
              <a:spcBef>
                <a:spcPts val="1200"/>
              </a:spcBef>
            </a:pPr>
            <a:r>
              <a:rPr lang="en-US" sz="1800" dirty="0">
                <a:solidFill>
                  <a:srgbClr val="1E293B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今日订单量</a:t>
            </a:r>
            <a:pPr>
              <a:lnSpc>
                <a:spcPct val="150000"/>
              </a:lnSpc>
              <a:spcBef>
                <a:spcPts val="1200"/>
              </a:spcBef>
            </a:pPr>
            <a:r>
              <a:rPr lang="en-US" sz="1800" dirty="0">
                <a:solidFill>
                  <a:srgbClr val="EF4444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47单</a:t>
            </a:r>
            <a:pPr>
              <a:lnSpc>
                <a:spcPct val="150000"/>
              </a:lnSpc>
              <a:spcBef>
                <a:spcPts val="1200"/>
              </a:spcBef>
            </a:pPr>
            <a:r>
              <a:rPr lang="en-US" sz="1800" dirty="0">
                <a:solidFill>
                  <a:srgbClr val="1E293B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，较昨日减少6单，但订单总数量</a:t>
            </a:r>
            <a:pPr>
              <a:lnSpc>
                <a:spcPct val="150000"/>
              </a:lnSpc>
              <a:spcBef>
                <a:spcPts val="1200"/>
              </a:spcBef>
            </a:pPr>
            <a:r>
              <a:rPr lang="en-US" sz="1800" dirty="0">
                <a:solidFill>
                  <a:srgbClr val="10B981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992台</a:t>
            </a:r>
            <a:pPr>
              <a:lnSpc>
                <a:spcPct val="150000"/>
              </a:lnSpc>
              <a:spcBef>
                <a:spcPts val="1200"/>
              </a:spcBef>
            </a:pPr>
            <a:r>
              <a:rPr lang="en-US" sz="1800" dirty="0">
                <a:solidFill>
                  <a:srgbClr val="1E293B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，较昨日增加96台，单笔订单平均规模上升。</a:t>
            </a:r>
            <a:endParaRPr lang="en-US" sz="1600" dirty="0"/>
          </a:p>
          <a:p>
            <a:pPr>
              <a:lnSpc>
                <a:spcPct val="150000"/>
              </a:lnSpc>
              <a:spcBef>
                <a:spcPts val="1600"/>
              </a:spcBef>
            </a:pPr>
            <a:r>
              <a:rPr lang="en-US" sz="1800" b="1" dirty="0">
                <a:solidFill>
                  <a:srgbClr val="1E3A5F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峰值后回落再回升</a:t>
            </a:r>
            <a:endParaRPr lang="en-US" sz="1600" dirty="0"/>
          </a:p>
          <a:p>
            <a:pPr>
              <a:lnSpc>
                <a:spcPct val="150000"/>
              </a:lnSpc>
              <a:spcBef>
                <a:spcPts val="1200"/>
              </a:spcBef>
            </a:pPr>
            <a:r>
              <a:rPr lang="en-US" sz="1800" dirty="0">
                <a:solidFill>
                  <a:srgbClr val="1E293B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4月7日达到峰值1258台后连续两日回落至896台，今日回升至992台。</a:t>
            </a:r>
            <a:endParaRPr lang="en-US" sz="1600" dirty="0"/>
          </a:p>
          <a:p>
            <a:pPr>
              <a:lnSpc>
                <a:spcPct val="150000"/>
              </a:lnSpc>
              <a:spcBef>
                <a:spcPts val="1600"/>
              </a:spcBef>
            </a:pPr>
            <a:r>
              <a:rPr lang="en-US" sz="1800" b="1" dirty="0">
                <a:solidFill>
                  <a:srgbClr val="1E3A5F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活跃度波动</a:t>
            </a:r>
            <a:endParaRPr lang="en-US" sz="1600" dirty="0"/>
          </a:p>
          <a:p>
            <a:pPr>
              <a:lnSpc>
                <a:spcPct val="150000"/>
              </a:lnSpc>
              <a:spcBef>
                <a:spcPts val="1200"/>
              </a:spcBef>
            </a:pPr>
            <a:r>
              <a:rPr lang="en-US" sz="1800" dirty="0">
                <a:solidFill>
                  <a:srgbClr val="1E293B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今日进度更新33单，较昨日43单减少23.3%，团队活跃度略有下降。</a:t>
            </a:r>
            <a:endParaRPr lang="en-US" sz="1600" dirty="0"/>
          </a:p>
        </p:txBody>
      </p:sp>
    </p:spTree>
  </p:cSld>
  <p:clrMapOvr>
    <a:masterClrMapping/>
  </p:clrMapOvr>
  <p:transition>
    <p:fade/>
    <p:spd val="med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F8FAF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6256000" cy="609600"/>
          </a:xfrm>
          <a:prstGeom prst="rect">
            <a:avLst/>
          </a:prstGeom>
          <a:solidFill>
            <a:srgbClr val="1E3A5F"/>
          </a:solidFill>
          <a:ln/>
        </p:spPr>
      </p:sp>
      <p:sp>
        <p:nvSpPr>
          <p:cNvPr id="3" name="Text 1"/>
          <p:cNvSpPr/>
          <p:nvPr/>
        </p:nvSpPr>
        <p:spPr>
          <a:xfrm>
            <a:off x="762000" y="0"/>
            <a:ext cx="3810000" cy="6096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1400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海外订单数据日报</a:t>
            </a:r>
            <a:endParaRPr lang="en-US" sz="1400" dirty="0"/>
          </a:p>
        </p:txBody>
      </p:sp>
      <p:sp>
        <p:nvSpPr>
          <p:cNvPr id="4" name="Text 2"/>
          <p:cNvSpPr/>
          <p:nvPr/>
        </p:nvSpPr>
        <p:spPr>
          <a:xfrm>
            <a:off x="12700000" y="0"/>
            <a:ext cx="2794000" cy="6096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r">
              <a:lnSpc>
                <a:spcPct val="100000"/>
              </a:lnSpc>
            </a:pPr>
            <a:r>
              <a:rPr lang="en-US" sz="1400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2026年4月10日</a:t>
            </a:r>
            <a:endParaRPr lang="en-US" sz="1400" dirty="0"/>
          </a:p>
        </p:txBody>
      </p:sp>
      <p:sp>
        <p:nvSpPr>
          <p:cNvPr id="5" name="Shape 3"/>
          <p:cNvSpPr/>
          <p:nvPr/>
        </p:nvSpPr>
        <p:spPr>
          <a:xfrm>
            <a:off x="0" y="609600"/>
            <a:ext cx="16256000" cy="50800"/>
          </a:xfrm>
          <a:prstGeom prst="rect">
            <a:avLst/>
          </a:prstGeom>
          <a:solidFill>
            <a:srgbClr val="10B981"/>
          </a:solidFill>
          <a:ln/>
        </p:spPr>
      </p:sp>
      <p:sp>
        <p:nvSpPr>
          <p:cNvPr id="6" name="Text 4"/>
          <p:cNvSpPr/>
          <p:nvPr/>
        </p:nvSpPr>
        <p:spPr>
          <a:xfrm>
            <a:off x="762000" y="914400"/>
            <a:ext cx="10160000" cy="5080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2800" dirty="0">
                <a:solidFill>
                  <a:srgbClr val="1E3A5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订单状态分布：生产端占比提升</a:t>
            </a:r>
            <a:endParaRPr lang="en-US" sz="2800" dirty="0"/>
          </a:p>
        </p:txBody>
      </p:sp>
      <p:graphicFrame>
        <p:nvGraphicFramePr>
          <p:cNvPr id="7" name="Chart 0" descr=""/>
          <p:cNvGraphicFramePr/>
          <p:nvPr/>
        </p:nvGraphicFramePr>
        <p:xfrm>
          <a:off x="762000" y="1651000"/>
          <a:ext cx="6858000" cy="6731000"/>
        </p:xfrm>
        <a:graphic xmlns:a="http://schemas.openxmlformats.org/drawingml/2006/main">
          <a:graphicData uri="http://schemas.openxmlformats.org/drawingml/2006/chart">
            <c:chart xmlns:c="http://schemas.openxmlformats.org/drawingml/2006/chart" r:id="rId1"/>
          </a:graphicData>
        </a:graphic>
      </p:graphicFrame>
      <p:sp>
        <p:nvSpPr>
          <p:cNvPr id="8" name="Shape 5"/>
          <p:cNvSpPr/>
          <p:nvPr/>
        </p:nvSpPr>
        <p:spPr>
          <a:xfrm>
            <a:off x="8128000" y="1651000"/>
            <a:ext cx="7366000" cy="6731000"/>
          </a:xfrm>
          <a:prstGeom prst="rect">
            <a:avLst/>
          </a:prstGeom>
          <a:solidFill>
            <a:srgbClr val="FFFFFF"/>
          </a:solidFill>
          <a:ln w="12700">
            <a:solidFill>
              <a:srgbClr val="E2E8F0"/>
            </a:solidFill>
            <a:prstDash val="solid"/>
          </a:ln>
        </p:spPr>
      </p:sp>
      <p:sp>
        <p:nvSpPr>
          <p:cNvPr id="9" name="Text 6"/>
          <p:cNvSpPr/>
          <p:nvPr/>
        </p:nvSpPr>
        <p:spPr>
          <a:xfrm>
            <a:off x="8509000" y="1905000"/>
            <a:ext cx="6604000" cy="4064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2000" dirty="0">
                <a:solidFill>
                  <a:srgbClr val="64748B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状态变化（vs 昨日）</a:t>
            </a:r>
            <a:endParaRPr lang="en-US" sz="2000" dirty="0"/>
          </a:p>
        </p:txBody>
      </p:sp>
      <p:graphicFrame>
        <p:nvGraphicFramePr>
          <p:cNvPr id="5" name="Table 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9011935"/>
              </p:ext>
            </p:extLst>
          </p:nvPr>
        </p:nvGraphicFramePr>
        <p:xfrm>
          <a:off x="8509000" y="2476500"/>
          <a:ext cx="6604000" cy="5588000"/>
        </p:xfrm>
        <a:graphic>
          <a:graphicData uri="http://schemas.openxmlformats.org/drawingml/2006/table">
            <a:tbl>
              <a:tblPr/>
              <a:tblGrid>
                <a:gridCol w="2509520"/>
                <a:gridCol w="1188720"/>
                <a:gridCol w="1188720"/>
                <a:gridCol w="1717040"/>
              </a:tblGrid>
              <a:tr h="698500">
                <a:tc>
                  <a:txBody>
                    <a:bodyPr/>
                    <a:lstStyle/>
                    <a:p>
                      <a:pPr algn="l"/>
                      <a:r>
                        <a:rPr lang="en-US" sz="1600" b="1" u="none" dirty="0">
                          <a:solidFill>
                            <a:srgbClr val="FFFFFF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状态</a:t>
                      </a:r>
                      <a:endParaRPr lang="en-US" sz="16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3A5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b="1" u="none" dirty="0">
                          <a:solidFill>
                            <a:srgbClr val="FFFFFF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今日</a:t>
                      </a:r>
                      <a:endParaRPr lang="en-US" sz="16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3A5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b="1" u="none" dirty="0">
                          <a:solidFill>
                            <a:srgbClr val="FFFFFF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昨日</a:t>
                      </a:r>
                      <a:endParaRPr lang="en-US" sz="16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3A5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b="1" u="none" dirty="0">
                          <a:solidFill>
                            <a:srgbClr val="FFFFFF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变化</a:t>
                      </a:r>
                      <a:endParaRPr lang="en-US" sz="16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3A5F"/>
                    </a:solidFill>
                  </a:tcPr>
                </a:tc>
              </a:tr>
              <a:tr h="698500">
                <a:tc>
                  <a:txBody>
                    <a:bodyPr/>
                    <a:lstStyle/>
                    <a:p>
                      <a:pPr algn="l"/>
                      <a:r>
                        <a:rPr lang="en-US" sz="1600" u="none" dirty="0">
                          <a:solidFill>
                            <a:srgbClr val="1E293B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D（已生产待付尾款）</a:t>
                      </a:r>
                      <a:endParaRPr lang="en-US" sz="16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u="none" dirty="0">
                          <a:solidFill>
                            <a:srgbClr val="1E293B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11</a:t>
                      </a:r>
                      <a:endParaRPr lang="en-US" sz="16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u="none" dirty="0">
                          <a:solidFill>
                            <a:srgbClr val="1E293B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9</a:t>
                      </a:r>
                      <a:endParaRPr lang="en-US" sz="16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u="none" dirty="0">
                          <a:solidFill>
                            <a:srgbClr val="10B981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+2</a:t>
                      </a:r>
                      <a:endParaRPr lang="en-US" sz="16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698500">
                <a:tc>
                  <a:txBody>
                    <a:bodyPr/>
                    <a:lstStyle/>
                    <a:p>
                      <a:pPr algn="l"/>
                      <a:r>
                        <a:rPr lang="en-US" sz="1600" u="none" dirty="0">
                          <a:solidFill>
                            <a:srgbClr val="1E293B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C（已付订金待生产）</a:t>
                      </a:r>
                      <a:endParaRPr lang="en-US" sz="16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5F9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u="none" dirty="0">
                          <a:solidFill>
                            <a:srgbClr val="1E293B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10</a:t>
                      </a:r>
                      <a:endParaRPr lang="en-US" sz="16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5F9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u="none" dirty="0">
                          <a:solidFill>
                            <a:srgbClr val="1E293B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7</a:t>
                      </a:r>
                      <a:endParaRPr lang="en-US" sz="16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5F9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u="none" dirty="0">
                          <a:solidFill>
                            <a:srgbClr val="10B981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+3</a:t>
                      </a:r>
                      <a:endParaRPr lang="en-US" sz="16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5F9"/>
                    </a:solidFill>
                  </a:tcPr>
                </a:tc>
              </a:tr>
              <a:tr h="698500">
                <a:tc>
                  <a:txBody>
                    <a:bodyPr/>
                    <a:lstStyle/>
                    <a:p>
                      <a:pPr algn="l"/>
                      <a:r>
                        <a:rPr lang="en-US" sz="1600" u="none" dirty="0">
                          <a:solidFill>
                            <a:srgbClr val="1E293B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B（已锁定待付订金）</a:t>
                      </a:r>
                      <a:endParaRPr lang="en-US" sz="16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u="none" dirty="0">
                          <a:solidFill>
                            <a:srgbClr val="1E293B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8</a:t>
                      </a:r>
                      <a:endParaRPr lang="en-US" sz="16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u="none" dirty="0">
                          <a:solidFill>
                            <a:srgbClr val="1E293B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5</a:t>
                      </a:r>
                      <a:endParaRPr lang="en-US" sz="16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u="none" dirty="0">
                          <a:solidFill>
                            <a:srgbClr val="10B981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+3</a:t>
                      </a:r>
                      <a:endParaRPr lang="en-US" sz="16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698500">
                <a:tc>
                  <a:txBody>
                    <a:bodyPr/>
                    <a:lstStyle/>
                    <a:p>
                      <a:pPr algn="l"/>
                      <a:r>
                        <a:rPr lang="en-US" sz="1600" u="none" dirty="0">
                          <a:solidFill>
                            <a:srgbClr val="1E293B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E（已付尾款待发运）</a:t>
                      </a:r>
                      <a:endParaRPr lang="en-US" sz="16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5F9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u="none" dirty="0">
                          <a:solidFill>
                            <a:srgbClr val="1E293B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7</a:t>
                      </a:r>
                      <a:endParaRPr lang="en-US" sz="16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5F9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u="none" dirty="0">
                          <a:solidFill>
                            <a:srgbClr val="1E293B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5</a:t>
                      </a:r>
                      <a:endParaRPr lang="en-US" sz="16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5F9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u="none" dirty="0">
                          <a:solidFill>
                            <a:srgbClr val="10B981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+2</a:t>
                      </a:r>
                      <a:endParaRPr lang="en-US" sz="16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5F9"/>
                    </a:solidFill>
                  </a:tcPr>
                </a:tc>
              </a:tr>
              <a:tr h="698500">
                <a:tc>
                  <a:txBody>
                    <a:bodyPr/>
                    <a:lstStyle/>
                    <a:p>
                      <a:pPr algn="l"/>
                      <a:r>
                        <a:rPr lang="en-US" sz="1600" u="none" dirty="0">
                          <a:solidFill>
                            <a:srgbClr val="1E293B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A（合同拟定中）</a:t>
                      </a:r>
                      <a:endParaRPr lang="en-US" sz="16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u="none" dirty="0">
                          <a:solidFill>
                            <a:srgbClr val="1E293B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7</a:t>
                      </a:r>
                      <a:endParaRPr lang="en-US" sz="16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u="none" dirty="0">
                          <a:solidFill>
                            <a:srgbClr val="1E293B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19</a:t>
                      </a:r>
                      <a:endParaRPr lang="en-US" sz="16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u="none" dirty="0">
                          <a:solidFill>
                            <a:srgbClr val="EF4444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-12</a:t>
                      </a:r>
                      <a:endParaRPr lang="en-US" sz="16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698500">
                <a:tc>
                  <a:txBody>
                    <a:bodyPr/>
                    <a:lstStyle/>
                    <a:p>
                      <a:pPr algn="l"/>
                      <a:r>
                        <a:rPr lang="en-US" sz="1600" u="none" dirty="0">
                          <a:solidFill>
                            <a:srgbClr val="1E293B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F（已发运）</a:t>
                      </a:r>
                      <a:endParaRPr lang="en-US" sz="16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5F9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u="none" dirty="0">
                          <a:solidFill>
                            <a:srgbClr val="1E293B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4</a:t>
                      </a:r>
                      <a:endParaRPr lang="en-US" sz="16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5F9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u="none" dirty="0">
                          <a:solidFill>
                            <a:srgbClr val="1E293B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8</a:t>
                      </a:r>
                      <a:endParaRPr lang="en-US" sz="16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5F9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u="none" dirty="0">
                          <a:solidFill>
                            <a:srgbClr val="EF4444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-4</a:t>
                      </a:r>
                      <a:endParaRPr lang="en-US" sz="16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5F9"/>
                    </a:solidFill>
                  </a:tcPr>
                </a:tc>
              </a:tr>
              <a:tr h="698500">
                <a:tc>
                  <a:txBody>
                    <a:bodyPr/>
                    <a:lstStyle/>
                    <a:p>
                      <a:pPr algn="l"/>
                      <a:r>
                        <a:rPr lang="en-US" sz="1600" u="none" dirty="0">
                          <a:solidFill>
                            <a:srgbClr val="1E293B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合计</a:t>
                      </a:r>
                      <a:endParaRPr lang="en-US" sz="16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5F9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u="none" dirty="0">
                          <a:solidFill>
                            <a:srgbClr val="1E293B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47</a:t>
                      </a:r>
                      <a:endParaRPr lang="en-US" sz="16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5F9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u="none" dirty="0">
                          <a:solidFill>
                            <a:srgbClr val="1E293B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53</a:t>
                      </a:r>
                      <a:endParaRPr lang="en-US" sz="16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5F9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u="none" dirty="0">
                          <a:solidFill>
                            <a:srgbClr val="EF4444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-6</a:t>
                      </a:r>
                      <a:endParaRPr lang="en-US" sz="16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5F9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fade/>
    <p:spd val="med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F8FAF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6256000" cy="609600"/>
          </a:xfrm>
          <a:prstGeom prst="rect">
            <a:avLst/>
          </a:prstGeom>
          <a:solidFill>
            <a:srgbClr val="1E3A5F"/>
          </a:solidFill>
          <a:ln/>
        </p:spPr>
      </p:sp>
      <p:sp>
        <p:nvSpPr>
          <p:cNvPr id="3" name="Text 1"/>
          <p:cNvSpPr/>
          <p:nvPr/>
        </p:nvSpPr>
        <p:spPr>
          <a:xfrm>
            <a:off x="762000" y="0"/>
            <a:ext cx="3810000" cy="6096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1400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海外订单数据日报</a:t>
            </a:r>
            <a:endParaRPr lang="en-US" sz="1400" dirty="0"/>
          </a:p>
        </p:txBody>
      </p:sp>
      <p:sp>
        <p:nvSpPr>
          <p:cNvPr id="4" name="Text 2"/>
          <p:cNvSpPr/>
          <p:nvPr/>
        </p:nvSpPr>
        <p:spPr>
          <a:xfrm>
            <a:off x="12700000" y="0"/>
            <a:ext cx="2794000" cy="6096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r">
              <a:lnSpc>
                <a:spcPct val="100000"/>
              </a:lnSpc>
            </a:pPr>
            <a:r>
              <a:rPr lang="en-US" sz="1400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2026年4月10日</a:t>
            </a:r>
            <a:endParaRPr lang="en-US" sz="1400" dirty="0"/>
          </a:p>
        </p:txBody>
      </p:sp>
      <p:sp>
        <p:nvSpPr>
          <p:cNvPr id="5" name="Shape 3"/>
          <p:cNvSpPr/>
          <p:nvPr/>
        </p:nvSpPr>
        <p:spPr>
          <a:xfrm>
            <a:off x="0" y="609600"/>
            <a:ext cx="16256000" cy="50800"/>
          </a:xfrm>
          <a:prstGeom prst="rect">
            <a:avLst/>
          </a:prstGeom>
          <a:solidFill>
            <a:srgbClr val="10B981"/>
          </a:solidFill>
          <a:ln/>
        </p:spPr>
      </p:sp>
      <p:sp>
        <p:nvSpPr>
          <p:cNvPr id="6" name="Text 4"/>
          <p:cNvSpPr/>
          <p:nvPr/>
        </p:nvSpPr>
        <p:spPr>
          <a:xfrm>
            <a:off x="762000" y="914400"/>
            <a:ext cx="10160000" cy="5080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2800" dirty="0">
                <a:solidFill>
                  <a:srgbClr val="1E3A5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负责人订单分布：张熙、梅青贤领跑</a:t>
            </a:r>
            <a:endParaRPr lang="en-US" sz="2800" dirty="0"/>
          </a:p>
        </p:txBody>
      </p:sp>
      <p:graphicFrame>
        <p:nvGraphicFramePr>
          <p:cNvPr id="7" name="Chart 0" descr=""/>
          <p:cNvGraphicFramePr/>
          <p:nvPr/>
        </p:nvGraphicFramePr>
        <p:xfrm>
          <a:off x="762000" y="1651000"/>
          <a:ext cx="14732000" cy="6731000"/>
        </p:xfrm>
        <a:graphic xmlns:a="http://schemas.openxmlformats.org/drawingml/2006/main">
          <a:graphicData uri="http://schemas.openxmlformats.org/drawingml/2006/chart">
            <c:chart xmlns:c="http://schemas.openxmlformats.org/drawingml/2006/chart" r:id="rId1"/>
          </a:graphicData>
        </a:graphic>
      </p:graphicFrame>
    </p:spTree>
  </p:cSld>
  <p:clrMapOvr>
    <a:masterClrMapping/>
  </p:clrMapOvr>
  <p:transition>
    <p:fade/>
    <p:spd val="med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F8FAF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6256000" cy="609600"/>
          </a:xfrm>
          <a:prstGeom prst="rect">
            <a:avLst/>
          </a:prstGeom>
          <a:solidFill>
            <a:srgbClr val="1E3A5F"/>
          </a:solidFill>
          <a:ln/>
        </p:spPr>
      </p:sp>
      <p:sp>
        <p:nvSpPr>
          <p:cNvPr id="3" name="Text 1"/>
          <p:cNvSpPr/>
          <p:nvPr/>
        </p:nvSpPr>
        <p:spPr>
          <a:xfrm>
            <a:off x="762000" y="0"/>
            <a:ext cx="3810000" cy="6096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1400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海外订单数据日报</a:t>
            </a:r>
            <a:endParaRPr lang="en-US" sz="1400" dirty="0"/>
          </a:p>
        </p:txBody>
      </p:sp>
      <p:sp>
        <p:nvSpPr>
          <p:cNvPr id="4" name="Text 2"/>
          <p:cNvSpPr/>
          <p:nvPr/>
        </p:nvSpPr>
        <p:spPr>
          <a:xfrm>
            <a:off x="12700000" y="0"/>
            <a:ext cx="2794000" cy="6096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r">
              <a:lnSpc>
                <a:spcPct val="100000"/>
              </a:lnSpc>
            </a:pPr>
            <a:r>
              <a:rPr lang="en-US" sz="1400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2026年4月10日</a:t>
            </a:r>
            <a:endParaRPr lang="en-US" sz="1400" dirty="0"/>
          </a:p>
        </p:txBody>
      </p:sp>
      <p:sp>
        <p:nvSpPr>
          <p:cNvPr id="5" name="Shape 3"/>
          <p:cNvSpPr/>
          <p:nvPr/>
        </p:nvSpPr>
        <p:spPr>
          <a:xfrm>
            <a:off x="0" y="609600"/>
            <a:ext cx="16256000" cy="50800"/>
          </a:xfrm>
          <a:prstGeom prst="rect">
            <a:avLst/>
          </a:prstGeom>
          <a:solidFill>
            <a:srgbClr val="10B981"/>
          </a:solidFill>
          <a:ln/>
        </p:spPr>
      </p:sp>
      <p:sp>
        <p:nvSpPr>
          <p:cNvPr id="6" name="Text 4"/>
          <p:cNvSpPr/>
          <p:nvPr/>
        </p:nvSpPr>
        <p:spPr>
          <a:xfrm>
            <a:off x="762000" y="914400"/>
            <a:ext cx="10160000" cy="5080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2800" dirty="0">
                <a:solidFill>
                  <a:srgbClr val="1E3A5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目的国家TOP8：孟加拉国订单量领先</a:t>
            </a:r>
            <a:endParaRPr lang="en-US" sz="2800" dirty="0"/>
          </a:p>
        </p:txBody>
      </p:sp>
      <p:graphicFrame>
        <p:nvGraphicFramePr>
          <p:cNvPr id="7" name="Chart 0" descr=""/>
          <p:cNvGraphicFramePr/>
          <p:nvPr/>
        </p:nvGraphicFramePr>
        <p:xfrm>
          <a:off x="762000" y="1651000"/>
          <a:ext cx="14732000" cy="6731000"/>
        </p:xfrm>
        <a:graphic xmlns:a="http://schemas.openxmlformats.org/drawingml/2006/main">
          <a:graphicData uri="http://schemas.openxmlformats.org/drawingml/2006/chart">
            <c:chart xmlns:c="http://schemas.openxmlformats.org/drawingml/2006/chart" r:id="rId1"/>
          </a:graphicData>
        </a:graphic>
      </p:graphicFrame>
    </p:spTree>
  </p:cSld>
  <p:clrMapOvr>
    <a:masterClrMapping/>
  </p:clrMapOvr>
  <p:transition>
    <p:fade/>
    <p:spd val="med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F8FAF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6256000" cy="609600"/>
          </a:xfrm>
          <a:prstGeom prst="rect">
            <a:avLst/>
          </a:prstGeom>
          <a:solidFill>
            <a:srgbClr val="1E3A5F"/>
          </a:solidFill>
          <a:ln/>
        </p:spPr>
      </p:sp>
      <p:sp>
        <p:nvSpPr>
          <p:cNvPr id="3" name="Text 1"/>
          <p:cNvSpPr/>
          <p:nvPr/>
        </p:nvSpPr>
        <p:spPr>
          <a:xfrm>
            <a:off x="762000" y="0"/>
            <a:ext cx="3810000" cy="6096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1400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海外订单数据日报</a:t>
            </a:r>
            <a:endParaRPr lang="en-US" sz="1400" dirty="0"/>
          </a:p>
        </p:txBody>
      </p:sp>
      <p:sp>
        <p:nvSpPr>
          <p:cNvPr id="4" name="Text 2"/>
          <p:cNvSpPr/>
          <p:nvPr/>
        </p:nvSpPr>
        <p:spPr>
          <a:xfrm>
            <a:off x="12700000" y="0"/>
            <a:ext cx="2794000" cy="6096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r">
              <a:lnSpc>
                <a:spcPct val="100000"/>
              </a:lnSpc>
            </a:pPr>
            <a:r>
              <a:rPr lang="en-US" sz="1400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2026年4月10日</a:t>
            </a:r>
            <a:endParaRPr lang="en-US" sz="1400" dirty="0"/>
          </a:p>
        </p:txBody>
      </p:sp>
      <p:sp>
        <p:nvSpPr>
          <p:cNvPr id="5" name="Shape 3"/>
          <p:cNvSpPr/>
          <p:nvPr/>
        </p:nvSpPr>
        <p:spPr>
          <a:xfrm>
            <a:off x="0" y="609600"/>
            <a:ext cx="16256000" cy="50800"/>
          </a:xfrm>
          <a:prstGeom prst="rect">
            <a:avLst/>
          </a:prstGeom>
          <a:solidFill>
            <a:srgbClr val="10B981"/>
          </a:solidFill>
          <a:ln/>
        </p:spPr>
      </p:sp>
      <p:sp>
        <p:nvSpPr>
          <p:cNvPr id="6" name="Text 4"/>
          <p:cNvSpPr/>
          <p:nvPr/>
        </p:nvSpPr>
        <p:spPr>
          <a:xfrm>
            <a:off x="762000" y="914400"/>
            <a:ext cx="11430000" cy="5080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2800" dirty="0">
                <a:solidFill>
                  <a:srgbClr val="1E3A5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异常告警：超期订单积压，支持需求待处理</a:t>
            </a:r>
            <a:endParaRPr lang="en-US" sz="2800" dirty="0"/>
          </a:p>
        </p:txBody>
      </p:sp>
      <p:sp>
        <p:nvSpPr>
          <p:cNvPr id="7" name="Shape 5"/>
          <p:cNvSpPr/>
          <p:nvPr/>
        </p:nvSpPr>
        <p:spPr>
          <a:xfrm>
            <a:off x="762000" y="1651000"/>
            <a:ext cx="4699000" cy="2286000"/>
          </a:xfrm>
          <a:prstGeom prst="rect">
            <a:avLst/>
          </a:prstGeom>
          <a:solidFill>
            <a:srgbClr val="FFFFFF"/>
          </a:solidFill>
          <a:ln w="12700">
            <a:solidFill>
              <a:srgbClr val="EF4444"/>
            </a:solidFill>
            <a:prstDash val="solid"/>
          </a:ln>
        </p:spPr>
      </p:sp>
      <p:sp>
        <p:nvSpPr>
          <p:cNvPr id="8" name="Shape 6"/>
          <p:cNvSpPr/>
          <p:nvPr/>
        </p:nvSpPr>
        <p:spPr>
          <a:xfrm>
            <a:off x="1079500" y="1930400"/>
            <a:ext cx="304800" cy="304800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152400" y="0"/>
                </a:moveTo>
                <a:cubicBezTo>
                  <a:pt x="161151" y="0"/>
                  <a:pt x="169188" y="4822"/>
                  <a:pt x="173355" y="12502"/>
                </a:cubicBezTo>
                <a:lnTo>
                  <a:pt x="301943" y="250627"/>
                </a:lnTo>
                <a:cubicBezTo>
                  <a:pt x="305931" y="258008"/>
                  <a:pt x="305753" y="266938"/>
                  <a:pt x="301466" y="274141"/>
                </a:cubicBezTo>
                <a:cubicBezTo>
                  <a:pt x="297180" y="281345"/>
                  <a:pt x="289381" y="285750"/>
                  <a:pt x="280987" y="285750"/>
                </a:cubicBezTo>
                <a:lnTo>
                  <a:pt x="23813" y="285750"/>
                </a:lnTo>
                <a:cubicBezTo>
                  <a:pt x="15419" y="285750"/>
                  <a:pt x="7680" y="281345"/>
                  <a:pt x="3334" y="274141"/>
                </a:cubicBezTo>
                <a:cubicBezTo>
                  <a:pt x="-1012" y="266938"/>
                  <a:pt x="-1131" y="258008"/>
                  <a:pt x="2858" y="250627"/>
                </a:cubicBezTo>
                <a:lnTo>
                  <a:pt x="131445" y="12502"/>
                </a:lnTo>
                <a:cubicBezTo>
                  <a:pt x="135612" y="4822"/>
                  <a:pt x="143649" y="0"/>
                  <a:pt x="152400" y="0"/>
                </a:cubicBezTo>
                <a:close/>
                <a:moveTo>
                  <a:pt x="152400" y="100013"/>
                </a:moveTo>
                <a:cubicBezTo>
                  <a:pt x="144482" y="100013"/>
                  <a:pt x="138113" y="106382"/>
                  <a:pt x="138113" y="114300"/>
                </a:cubicBezTo>
                <a:lnTo>
                  <a:pt x="138113" y="180975"/>
                </a:lnTo>
                <a:cubicBezTo>
                  <a:pt x="138113" y="188893"/>
                  <a:pt x="144482" y="195263"/>
                  <a:pt x="152400" y="195263"/>
                </a:cubicBezTo>
                <a:cubicBezTo>
                  <a:pt x="160318" y="195263"/>
                  <a:pt x="166688" y="188893"/>
                  <a:pt x="166688" y="180975"/>
                </a:cubicBezTo>
                <a:lnTo>
                  <a:pt x="166688" y="114300"/>
                </a:lnTo>
                <a:cubicBezTo>
                  <a:pt x="166688" y="106382"/>
                  <a:pt x="160318" y="100013"/>
                  <a:pt x="152400" y="100013"/>
                </a:cubicBezTo>
                <a:close/>
                <a:moveTo>
                  <a:pt x="168295" y="228600"/>
                </a:moveTo>
                <a:cubicBezTo>
                  <a:pt x="168656" y="222700"/>
                  <a:pt x="165714" y="217087"/>
                  <a:pt x="160656" y="214027"/>
                </a:cubicBezTo>
                <a:cubicBezTo>
                  <a:pt x="155599" y="210968"/>
                  <a:pt x="149261" y="210968"/>
                  <a:pt x="144203" y="214027"/>
                </a:cubicBezTo>
                <a:cubicBezTo>
                  <a:pt x="139145" y="217087"/>
                  <a:pt x="136203" y="222700"/>
                  <a:pt x="136565" y="228600"/>
                </a:cubicBezTo>
                <a:cubicBezTo>
                  <a:pt x="136203" y="234500"/>
                  <a:pt x="139145" y="240113"/>
                  <a:pt x="144203" y="243173"/>
                </a:cubicBezTo>
                <a:cubicBezTo>
                  <a:pt x="149261" y="246232"/>
                  <a:pt x="155599" y="246232"/>
                  <a:pt x="160656" y="243173"/>
                </a:cubicBezTo>
                <a:cubicBezTo>
                  <a:pt x="165714" y="240113"/>
                  <a:pt x="168656" y="234500"/>
                  <a:pt x="168295" y="228600"/>
                </a:cubicBezTo>
                <a:close/>
              </a:path>
            </a:pathLst>
          </a:custGeom>
          <a:solidFill>
            <a:srgbClr val="EF4444"/>
          </a:solidFill>
          <a:ln/>
        </p:spPr>
      </p:sp>
      <p:sp>
        <p:nvSpPr>
          <p:cNvPr id="9" name="Text 7"/>
          <p:cNvSpPr/>
          <p:nvPr/>
        </p:nvSpPr>
        <p:spPr>
          <a:xfrm>
            <a:off x="1524000" y="1879600"/>
            <a:ext cx="3175000" cy="4064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1800" dirty="0">
                <a:solidFill>
                  <a:srgbClr val="EF4444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严重告警</a:t>
            </a:r>
            <a:endParaRPr lang="en-US" sz="1600" dirty="0"/>
          </a:p>
        </p:txBody>
      </p:sp>
      <p:sp>
        <p:nvSpPr>
          <p:cNvPr id="10" name="Text 8"/>
          <p:cNvSpPr/>
          <p:nvPr/>
        </p:nvSpPr>
        <p:spPr>
          <a:xfrm>
            <a:off x="1079500" y="2413000"/>
            <a:ext cx="4064000" cy="12700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ct val="150000"/>
              </a:lnSpc>
            </a:pPr>
            <a:r>
              <a:rPr lang="en-US" sz="1600" b="1" dirty="0">
                <a:solidFill>
                  <a:srgbClr val="1E293B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5单</a:t>
            </a:r>
            <a:pPr>
              <a:lnSpc>
                <a:spcPct val="150000"/>
              </a:lnSpc>
            </a:pPr>
            <a:r>
              <a:rPr lang="en-US" sz="1600" dirty="0">
                <a:solidFill>
                  <a:srgbClr val="1E293B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合同拟定中超30天</a:t>
            </a:r>
            <a:endParaRPr lang="en-US" sz="1600" dirty="0"/>
          </a:p>
          <a:p>
            <a:pPr>
              <a:lnSpc>
                <a:spcPct val="150000"/>
              </a:lnSpc>
              <a:spcBef>
                <a:spcPts val="400"/>
              </a:spcBef>
            </a:pPr>
            <a:r>
              <a:rPr lang="en-US" sz="1400" dirty="0">
                <a:solidFill>
                  <a:srgbClr val="64748B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最长肯尼亚55天，需尽快推动签订</a:t>
            </a:r>
            <a:endParaRPr lang="en-US" sz="1600" dirty="0"/>
          </a:p>
        </p:txBody>
      </p:sp>
      <p:sp>
        <p:nvSpPr>
          <p:cNvPr id="11" name="Shape 9"/>
          <p:cNvSpPr/>
          <p:nvPr/>
        </p:nvSpPr>
        <p:spPr>
          <a:xfrm>
            <a:off x="5778500" y="1651000"/>
            <a:ext cx="4699000" cy="2286000"/>
          </a:xfrm>
          <a:prstGeom prst="rect">
            <a:avLst/>
          </a:prstGeom>
          <a:solidFill>
            <a:srgbClr val="FFFFFF"/>
          </a:solidFill>
          <a:ln w="12700">
            <a:solidFill>
              <a:srgbClr val="F59E0B"/>
            </a:solidFill>
            <a:prstDash val="solid"/>
          </a:ln>
        </p:spPr>
      </p:sp>
      <p:sp>
        <p:nvSpPr>
          <p:cNvPr id="12" name="Shape 10"/>
          <p:cNvSpPr/>
          <p:nvPr/>
        </p:nvSpPr>
        <p:spPr>
          <a:xfrm>
            <a:off x="6096000" y="1930400"/>
            <a:ext cx="304800" cy="304800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152400" y="304800"/>
                </a:moveTo>
                <a:cubicBezTo>
                  <a:pt x="236512" y="304800"/>
                  <a:pt x="304800" y="236512"/>
                  <a:pt x="304800" y="152400"/>
                </a:cubicBezTo>
                <a:cubicBezTo>
                  <a:pt x="304800" y="68288"/>
                  <a:pt x="236512" y="0"/>
                  <a:pt x="152400" y="0"/>
                </a:cubicBezTo>
                <a:cubicBezTo>
                  <a:pt x="68288" y="0"/>
                  <a:pt x="0" y="68288"/>
                  <a:pt x="0" y="152400"/>
                </a:cubicBezTo>
                <a:cubicBezTo>
                  <a:pt x="0" y="236512"/>
                  <a:pt x="68288" y="304800"/>
                  <a:pt x="152400" y="304800"/>
                </a:cubicBezTo>
                <a:close/>
                <a:moveTo>
                  <a:pt x="152400" y="80962"/>
                </a:moveTo>
                <a:cubicBezTo>
                  <a:pt x="160318" y="80962"/>
                  <a:pt x="166688" y="87332"/>
                  <a:pt x="166688" y="95250"/>
                </a:cubicBezTo>
                <a:lnTo>
                  <a:pt x="166688" y="161925"/>
                </a:lnTo>
                <a:cubicBezTo>
                  <a:pt x="166688" y="169843"/>
                  <a:pt x="160318" y="176212"/>
                  <a:pt x="152400" y="176212"/>
                </a:cubicBezTo>
                <a:cubicBezTo>
                  <a:pt x="144482" y="176212"/>
                  <a:pt x="138113" y="169843"/>
                  <a:pt x="138113" y="161925"/>
                </a:cubicBezTo>
                <a:lnTo>
                  <a:pt x="138113" y="95250"/>
                </a:lnTo>
                <a:cubicBezTo>
                  <a:pt x="138113" y="87332"/>
                  <a:pt x="144482" y="80962"/>
                  <a:pt x="152400" y="80962"/>
                </a:cubicBezTo>
                <a:close/>
                <a:moveTo>
                  <a:pt x="136505" y="209550"/>
                </a:moveTo>
                <a:cubicBezTo>
                  <a:pt x="136144" y="203650"/>
                  <a:pt x="139086" y="198037"/>
                  <a:pt x="144144" y="194977"/>
                </a:cubicBezTo>
                <a:cubicBezTo>
                  <a:pt x="149201" y="191918"/>
                  <a:pt x="155539" y="191918"/>
                  <a:pt x="160597" y="194977"/>
                </a:cubicBezTo>
                <a:cubicBezTo>
                  <a:pt x="165655" y="198037"/>
                  <a:pt x="168597" y="203650"/>
                  <a:pt x="168235" y="209550"/>
                </a:cubicBezTo>
                <a:cubicBezTo>
                  <a:pt x="168597" y="215450"/>
                  <a:pt x="165655" y="221063"/>
                  <a:pt x="160597" y="224123"/>
                </a:cubicBezTo>
                <a:cubicBezTo>
                  <a:pt x="155539" y="227182"/>
                  <a:pt x="149201" y="227182"/>
                  <a:pt x="144144" y="224123"/>
                </a:cubicBezTo>
                <a:cubicBezTo>
                  <a:pt x="139086" y="221063"/>
                  <a:pt x="136144" y="215450"/>
                  <a:pt x="136505" y="209550"/>
                </a:cubicBezTo>
                <a:close/>
              </a:path>
            </a:pathLst>
          </a:custGeom>
          <a:solidFill>
            <a:srgbClr val="F59E0B"/>
          </a:solidFill>
          <a:ln/>
        </p:spPr>
      </p:sp>
      <p:sp>
        <p:nvSpPr>
          <p:cNvPr id="13" name="Text 11"/>
          <p:cNvSpPr/>
          <p:nvPr/>
        </p:nvSpPr>
        <p:spPr>
          <a:xfrm>
            <a:off x="6540500" y="1879600"/>
            <a:ext cx="3175000" cy="4064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1800" dirty="0">
                <a:solidFill>
                  <a:srgbClr val="F59E0B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警告</a:t>
            </a:r>
            <a:endParaRPr lang="en-US" sz="1600" dirty="0"/>
          </a:p>
        </p:txBody>
      </p:sp>
      <p:sp>
        <p:nvSpPr>
          <p:cNvPr id="14" name="Text 12"/>
          <p:cNvSpPr/>
          <p:nvPr/>
        </p:nvSpPr>
        <p:spPr>
          <a:xfrm>
            <a:off x="6096000" y="2413000"/>
            <a:ext cx="4064000" cy="12700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ct val="150000"/>
              </a:lnSpc>
            </a:pPr>
            <a:r>
              <a:rPr lang="en-US" sz="1600" b="1" dirty="0">
                <a:solidFill>
                  <a:srgbClr val="1E293B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41项</a:t>
            </a:r>
            <a:pPr>
              <a:lnSpc>
                <a:spcPct val="150000"/>
              </a:lnSpc>
            </a:pPr>
            <a:r>
              <a:rPr lang="en-US" sz="1600" dirty="0">
                <a:solidFill>
                  <a:srgbClr val="1E293B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支持需求待处理</a:t>
            </a:r>
            <a:endParaRPr lang="en-US" sz="1600" dirty="0"/>
          </a:p>
          <a:p>
            <a:pPr>
              <a:lnSpc>
                <a:spcPct val="150000"/>
              </a:lnSpc>
              <a:spcBef>
                <a:spcPts val="400"/>
              </a:spcBef>
            </a:pPr>
            <a:r>
              <a:rPr lang="en-US" sz="1400" dirty="0">
                <a:solidFill>
                  <a:srgbClr val="64748B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售后/配件类最多（9项），需跨部门协调</a:t>
            </a:r>
            <a:endParaRPr lang="en-US" sz="1600" dirty="0"/>
          </a:p>
        </p:txBody>
      </p:sp>
      <p:sp>
        <p:nvSpPr>
          <p:cNvPr id="15" name="Shape 13"/>
          <p:cNvSpPr/>
          <p:nvPr/>
        </p:nvSpPr>
        <p:spPr>
          <a:xfrm>
            <a:off x="10795000" y="1651000"/>
            <a:ext cx="4699000" cy="2286000"/>
          </a:xfrm>
          <a:prstGeom prst="rect">
            <a:avLst/>
          </a:prstGeom>
          <a:solidFill>
            <a:srgbClr val="FFFFFF"/>
          </a:solidFill>
          <a:ln w="12700">
            <a:solidFill>
              <a:srgbClr val="3B82F6"/>
            </a:solidFill>
            <a:prstDash val="solid"/>
          </a:ln>
        </p:spPr>
      </p:sp>
      <p:sp>
        <p:nvSpPr>
          <p:cNvPr id="16" name="Shape 14"/>
          <p:cNvSpPr/>
          <p:nvPr/>
        </p:nvSpPr>
        <p:spPr>
          <a:xfrm>
            <a:off x="11131550" y="1930400"/>
            <a:ext cx="266700" cy="304800"/>
          </a:xfrm>
          <a:custGeom>
            <a:avLst/>
            <a:gdLst/>
            <a:ahLst/>
            <a:cxnLst/>
            <a:rect l="l" t="t" r="r" b="b"/>
            <a:pathLst>
              <a:path w="266700" h="304800">
                <a:moveTo>
                  <a:pt x="201692" y="-5894"/>
                </a:moveTo>
                <a:cubicBezTo>
                  <a:pt x="208776" y="-774"/>
                  <a:pt x="211395" y="8513"/>
                  <a:pt x="208181" y="16609"/>
                </a:cubicBezTo>
                <a:lnTo>
                  <a:pt x="161508" y="133350"/>
                </a:lnTo>
                <a:lnTo>
                  <a:pt x="247650" y="133350"/>
                </a:lnTo>
                <a:cubicBezTo>
                  <a:pt x="255687" y="133350"/>
                  <a:pt x="262830" y="138351"/>
                  <a:pt x="265569" y="145911"/>
                </a:cubicBezTo>
                <a:cubicBezTo>
                  <a:pt x="268307" y="153472"/>
                  <a:pt x="265986" y="161925"/>
                  <a:pt x="259854" y="167045"/>
                </a:cubicBezTo>
                <a:lnTo>
                  <a:pt x="88404" y="309920"/>
                </a:lnTo>
                <a:cubicBezTo>
                  <a:pt x="81677" y="315516"/>
                  <a:pt x="72092" y="315813"/>
                  <a:pt x="65008" y="310694"/>
                </a:cubicBezTo>
                <a:cubicBezTo>
                  <a:pt x="57924" y="305574"/>
                  <a:pt x="55305" y="296287"/>
                  <a:pt x="58519" y="288191"/>
                </a:cubicBezTo>
                <a:lnTo>
                  <a:pt x="105192" y="171450"/>
                </a:lnTo>
                <a:lnTo>
                  <a:pt x="19050" y="171450"/>
                </a:lnTo>
                <a:cubicBezTo>
                  <a:pt x="11013" y="171450"/>
                  <a:pt x="3870" y="166449"/>
                  <a:pt x="1131" y="158889"/>
                </a:cubicBezTo>
                <a:cubicBezTo>
                  <a:pt x="-1607" y="151328"/>
                  <a:pt x="714" y="142875"/>
                  <a:pt x="6846" y="137755"/>
                </a:cubicBezTo>
                <a:lnTo>
                  <a:pt x="178296" y="-5120"/>
                </a:lnTo>
                <a:cubicBezTo>
                  <a:pt x="185023" y="-10716"/>
                  <a:pt x="194608" y="-11013"/>
                  <a:pt x="201692" y="-5894"/>
                </a:cubicBezTo>
                <a:close/>
              </a:path>
            </a:pathLst>
          </a:custGeom>
          <a:solidFill>
            <a:srgbClr val="3B82F6"/>
          </a:solidFill>
          <a:ln/>
        </p:spPr>
      </p:sp>
      <p:sp>
        <p:nvSpPr>
          <p:cNvPr id="17" name="Text 15"/>
          <p:cNvSpPr/>
          <p:nvPr/>
        </p:nvSpPr>
        <p:spPr>
          <a:xfrm>
            <a:off x="11557000" y="1879600"/>
            <a:ext cx="3175000" cy="4064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1800" dirty="0">
                <a:solidFill>
                  <a:srgbClr val="3B82F6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关注</a:t>
            </a:r>
            <a:endParaRPr lang="en-US" sz="1600" dirty="0"/>
          </a:p>
        </p:txBody>
      </p:sp>
      <p:sp>
        <p:nvSpPr>
          <p:cNvPr id="18" name="Text 16"/>
          <p:cNvSpPr/>
          <p:nvPr/>
        </p:nvSpPr>
        <p:spPr>
          <a:xfrm>
            <a:off x="11112500" y="2413000"/>
            <a:ext cx="4064000" cy="12700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ct val="150000"/>
              </a:lnSpc>
            </a:pPr>
            <a:r>
              <a:rPr lang="en-US" sz="1600" b="1" dirty="0">
                <a:solidFill>
                  <a:srgbClr val="1E293B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2项</a:t>
            </a:r>
            <a:pPr>
              <a:lnSpc>
                <a:spcPct val="150000"/>
              </a:lnSpc>
            </a:pPr>
            <a:r>
              <a:rPr lang="en-US" sz="1600" dirty="0">
                <a:solidFill>
                  <a:srgbClr val="1E293B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OOMS系统异常</a:t>
            </a:r>
            <a:endParaRPr lang="en-US" sz="1600" dirty="0"/>
          </a:p>
          <a:p>
            <a:pPr>
              <a:lnSpc>
                <a:spcPct val="150000"/>
              </a:lnSpc>
              <a:spcBef>
                <a:spcPts val="400"/>
              </a:spcBef>
            </a:pPr>
            <a:r>
              <a:rPr lang="en-US" sz="1400" dirty="0">
                <a:solidFill>
                  <a:srgbClr val="64748B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国家数据无匹配，已联系IT处理</a:t>
            </a:r>
            <a:endParaRPr lang="en-US" sz="1600" dirty="0"/>
          </a:p>
        </p:txBody>
      </p:sp>
      <p:sp>
        <p:nvSpPr>
          <p:cNvPr id="19" name="Shape 17"/>
          <p:cNvSpPr/>
          <p:nvPr/>
        </p:nvSpPr>
        <p:spPr>
          <a:xfrm>
            <a:off x="762000" y="4254500"/>
            <a:ext cx="14732000" cy="4381500"/>
          </a:xfrm>
          <a:prstGeom prst="rect">
            <a:avLst/>
          </a:prstGeom>
          <a:solidFill>
            <a:srgbClr val="FFFFFF"/>
          </a:solidFill>
          <a:ln w="12700">
            <a:solidFill>
              <a:srgbClr val="E2E8F0"/>
            </a:solidFill>
            <a:prstDash val="solid"/>
          </a:ln>
        </p:spPr>
      </p:sp>
      <p:sp>
        <p:nvSpPr>
          <p:cNvPr id="20" name="Text 18"/>
          <p:cNvSpPr/>
          <p:nvPr/>
        </p:nvSpPr>
        <p:spPr>
          <a:xfrm>
            <a:off x="1079500" y="4508500"/>
            <a:ext cx="3810000" cy="4064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2000" dirty="0">
                <a:solidFill>
                  <a:srgbClr val="64748B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支持需求分类统计</a:t>
            </a:r>
            <a:endParaRPr lang="en-US" sz="2000" dirty="0"/>
          </a:p>
        </p:txBody>
      </p:sp>
      <p:graphicFrame>
        <p:nvGraphicFramePr>
          <p:cNvPr id="8" name="Table 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9011935"/>
              </p:ext>
            </p:extLst>
          </p:nvPr>
        </p:nvGraphicFramePr>
        <p:xfrm>
          <a:off x="1079500" y="5080000"/>
          <a:ext cx="14097000" cy="3302000"/>
        </p:xfrm>
        <a:graphic>
          <a:graphicData uri="http://schemas.openxmlformats.org/drawingml/2006/table">
            <a:tbl>
              <a:tblPr/>
              <a:tblGrid>
                <a:gridCol w="3947160"/>
                <a:gridCol w="2537460"/>
                <a:gridCol w="3947160"/>
                <a:gridCol w="2537460"/>
                <a:gridCol w="1127760"/>
              </a:tblGrid>
              <a:tr h="660400">
                <a:tc>
                  <a:txBody>
                    <a:bodyPr/>
                    <a:lstStyle/>
                    <a:p>
                      <a:pPr algn="l"/>
                      <a:r>
                        <a:rPr lang="en-US" sz="1600" b="1" u="none" dirty="0">
                          <a:solidFill>
                            <a:srgbClr val="FFFFFF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需求类型</a:t>
                      </a:r>
                      <a:endParaRPr lang="en-US" sz="16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3A5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b="1" u="none" dirty="0">
                          <a:solidFill>
                            <a:srgbClr val="FFFFFF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数量</a:t>
                      </a:r>
                      <a:endParaRPr lang="en-US" sz="16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3A5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b="1" u="none" dirty="0">
                          <a:solidFill>
                            <a:srgbClr val="FFFFFF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需求类型</a:t>
                      </a:r>
                      <a:endParaRPr lang="en-US" sz="16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3A5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b="1" u="none" dirty="0">
                          <a:solidFill>
                            <a:srgbClr val="FFFFFF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数量</a:t>
                      </a:r>
                      <a:endParaRPr lang="en-US" sz="16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3A5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b="1" u="none" dirty="0">
                          <a:solidFill>
                            <a:srgbClr val="FFFFFF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占比</a:t>
                      </a:r>
                      <a:endParaRPr lang="en-US" sz="16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E3A5F"/>
                    </a:solidFill>
                  </a:tcPr>
                </a:tc>
              </a:tr>
              <a:tr h="660400">
                <a:tc>
                  <a:txBody>
                    <a:bodyPr/>
                    <a:lstStyle/>
                    <a:p>
                      <a:pPr algn="l"/>
                      <a:r>
                        <a:rPr lang="en-US" sz="1600" u="none" dirty="0">
                          <a:solidFill>
                            <a:srgbClr val="1E293B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售后/配件</a:t>
                      </a:r>
                      <a:endParaRPr lang="en-US" sz="16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u="none" dirty="0">
                          <a:solidFill>
                            <a:srgbClr val="1E293B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9</a:t>
                      </a:r>
                      <a:endParaRPr lang="en-US" sz="16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u="none" dirty="0">
                          <a:solidFill>
                            <a:srgbClr val="1E293B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财务/收款</a:t>
                      </a:r>
                      <a:endParaRPr lang="en-US" sz="16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u="none" dirty="0">
                          <a:solidFill>
                            <a:srgbClr val="1E293B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3</a:t>
                      </a:r>
                      <a:endParaRPr lang="en-US" sz="16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u="none" dirty="0">
                          <a:solidFill>
                            <a:srgbClr val="EF4444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22%</a:t>
                      </a:r>
                      <a:endParaRPr lang="en-US" sz="16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660400">
                <a:tc>
                  <a:txBody>
                    <a:bodyPr/>
                    <a:lstStyle/>
                    <a:p>
                      <a:pPr algn="l"/>
                      <a:r>
                        <a:rPr lang="en-US" sz="1600" u="none" dirty="0">
                          <a:solidFill>
                            <a:srgbClr val="1E293B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物流/交付</a:t>
                      </a:r>
                      <a:endParaRPr lang="en-US" sz="16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5F9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u="none" dirty="0">
                          <a:solidFill>
                            <a:srgbClr val="1E293B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4</a:t>
                      </a:r>
                      <a:endParaRPr lang="en-US" sz="16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5F9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u="none" dirty="0">
                          <a:solidFill>
                            <a:srgbClr val="1E293B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领导审批</a:t>
                      </a:r>
                      <a:endParaRPr lang="en-US" sz="16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5F9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u="none" dirty="0">
                          <a:solidFill>
                            <a:srgbClr val="1E293B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3</a:t>
                      </a:r>
                      <a:endParaRPr lang="en-US" sz="16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5F9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u="none" dirty="0">
                          <a:solidFill>
                            <a:srgbClr val="F59E0B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10%</a:t>
                      </a:r>
                      <a:endParaRPr lang="en-US" sz="16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5F9"/>
                    </a:solidFill>
                  </a:tcPr>
                </a:tc>
              </a:tr>
              <a:tr h="660400">
                <a:tc>
                  <a:txBody>
                    <a:bodyPr/>
                    <a:lstStyle/>
                    <a:p>
                      <a:pPr algn="l"/>
                      <a:r>
                        <a:rPr lang="en-US" sz="1600" u="none" dirty="0">
                          <a:solidFill>
                            <a:srgbClr val="1E293B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客户确认</a:t>
                      </a:r>
                      <a:endParaRPr lang="en-US" sz="16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u="none" dirty="0">
                          <a:solidFill>
                            <a:srgbClr val="1E293B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4</a:t>
                      </a:r>
                      <a:endParaRPr lang="en-US" sz="16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u="none" dirty="0">
                          <a:solidFill>
                            <a:srgbClr val="1E293B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海关/许可</a:t>
                      </a:r>
                      <a:endParaRPr lang="en-US" sz="16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u="none" dirty="0">
                          <a:solidFill>
                            <a:srgbClr val="1E293B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3</a:t>
                      </a:r>
                      <a:endParaRPr lang="en-US" sz="16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u="none" dirty="0">
                          <a:solidFill>
                            <a:srgbClr val="F59E0B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10%</a:t>
                      </a:r>
                      <a:endParaRPr lang="en-US" sz="16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660400">
                <a:tc>
                  <a:txBody>
                    <a:bodyPr/>
                    <a:lstStyle/>
                    <a:p>
                      <a:pPr algn="l"/>
                      <a:r>
                        <a:rPr lang="en-US" sz="1600" u="none" dirty="0">
                          <a:solidFill>
                            <a:srgbClr val="1E293B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第三方检测</a:t>
                      </a:r>
                      <a:endParaRPr lang="en-US" sz="16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5F9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u="none" dirty="0">
                          <a:solidFill>
                            <a:srgbClr val="1E293B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4</a:t>
                      </a:r>
                      <a:endParaRPr lang="en-US" sz="16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5F9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u="none" dirty="0">
                          <a:solidFill>
                            <a:srgbClr val="1E293B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其他</a:t>
                      </a:r>
                      <a:endParaRPr lang="en-US" sz="16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5F9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u="none" dirty="0">
                          <a:solidFill>
                            <a:srgbClr val="1E293B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11</a:t>
                      </a:r>
                      <a:endParaRPr lang="en-US" sz="16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5F9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u="none" dirty="0">
                          <a:solidFill>
                            <a:srgbClr val="3B82F6"/>
                          </a:solidFill>
                          <a:latin typeface="Liter" pitchFamily="34" charset="0"/>
                          <a:ea typeface="Liter" pitchFamily="34" charset="-122"/>
                          <a:cs typeface="Liter" pitchFamily="34" charset="-120"/>
                        </a:rPr>
                        <a:t>27%</a:t>
                      </a:r>
                      <a:endParaRPr lang="en-US" sz="1600" dirty="0">
                        <a:latin typeface="Liter" charset="0"/>
                        <a:ea typeface="Liter" charset="0"/>
                        <a:cs typeface="Liter" charset="0"/>
                      </a:endParaRPr>
                    </a:p>
                  </a:txBody>
                  <a:tcPr marL="91440" marR="91440" marT="0" marB="0" anchor="ctr">
                    <a:lnL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2E8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5F9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fade/>
    <p:spd val="med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F8FAF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6256000" cy="609600"/>
          </a:xfrm>
          <a:prstGeom prst="rect">
            <a:avLst/>
          </a:prstGeom>
          <a:solidFill>
            <a:srgbClr val="1E3A5F"/>
          </a:solidFill>
          <a:ln/>
        </p:spPr>
      </p:sp>
      <p:sp>
        <p:nvSpPr>
          <p:cNvPr id="3" name="Text 1"/>
          <p:cNvSpPr/>
          <p:nvPr/>
        </p:nvSpPr>
        <p:spPr>
          <a:xfrm>
            <a:off x="762000" y="0"/>
            <a:ext cx="3810000" cy="6096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1400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海外订单数据日报</a:t>
            </a:r>
            <a:endParaRPr lang="en-US" sz="1400" dirty="0"/>
          </a:p>
        </p:txBody>
      </p:sp>
      <p:sp>
        <p:nvSpPr>
          <p:cNvPr id="4" name="Text 2"/>
          <p:cNvSpPr/>
          <p:nvPr/>
        </p:nvSpPr>
        <p:spPr>
          <a:xfrm>
            <a:off x="12700000" y="0"/>
            <a:ext cx="2794000" cy="6096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r">
              <a:lnSpc>
                <a:spcPct val="100000"/>
              </a:lnSpc>
            </a:pPr>
            <a:r>
              <a:rPr lang="en-US" sz="1400" dirty="0">
                <a:solidFill>
                  <a:srgbClr val="FFFFF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2026年4月10日</a:t>
            </a:r>
            <a:endParaRPr lang="en-US" sz="1400" dirty="0"/>
          </a:p>
        </p:txBody>
      </p:sp>
      <p:sp>
        <p:nvSpPr>
          <p:cNvPr id="5" name="Shape 3"/>
          <p:cNvSpPr/>
          <p:nvPr/>
        </p:nvSpPr>
        <p:spPr>
          <a:xfrm>
            <a:off x="0" y="609600"/>
            <a:ext cx="16256000" cy="50800"/>
          </a:xfrm>
          <a:prstGeom prst="rect">
            <a:avLst/>
          </a:prstGeom>
          <a:solidFill>
            <a:srgbClr val="10B981"/>
          </a:solidFill>
          <a:ln/>
        </p:spPr>
      </p:sp>
      <p:sp>
        <p:nvSpPr>
          <p:cNvPr id="6" name="Text 4"/>
          <p:cNvSpPr/>
          <p:nvPr/>
        </p:nvSpPr>
        <p:spPr>
          <a:xfrm>
            <a:off x="762000" y="1270000"/>
            <a:ext cx="7620000" cy="6096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3600" dirty="0">
                <a:solidFill>
                  <a:srgbClr val="1E3A5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明日工作重点</a:t>
            </a:r>
            <a:endParaRPr lang="en-US" sz="1600" dirty="0"/>
          </a:p>
        </p:txBody>
      </p:sp>
      <p:sp>
        <p:nvSpPr>
          <p:cNvPr id="7" name="Shape 5"/>
          <p:cNvSpPr/>
          <p:nvPr/>
        </p:nvSpPr>
        <p:spPr>
          <a:xfrm>
            <a:off x="762000" y="2032000"/>
            <a:ext cx="1016000" cy="50800"/>
          </a:xfrm>
          <a:prstGeom prst="rect">
            <a:avLst/>
          </a:prstGeom>
          <a:solidFill>
            <a:srgbClr val="10B981"/>
          </a:solidFill>
          <a:ln/>
        </p:spPr>
      </p:sp>
      <p:sp>
        <p:nvSpPr>
          <p:cNvPr id="8" name="Shape 6"/>
          <p:cNvSpPr/>
          <p:nvPr/>
        </p:nvSpPr>
        <p:spPr>
          <a:xfrm>
            <a:off x="762000" y="2540000"/>
            <a:ext cx="4699000" cy="5334000"/>
          </a:xfrm>
          <a:prstGeom prst="rect">
            <a:avLst/>
          </a:prstGeom>
          <a:solidFill>
            <a:srgbClr val="FFFFFF"/>
          </a:solidFill>
          <a:ln w="12700">
            <a:solidFill>
              <a:srgbClr val="E2E8F0"/>
            </a:solidFill>
            <a:prstDash val="solid"/>
          </a:ln>
        </p:spPr>
      </p:sp>
      <p:sp>
        <p:nvSpPr>
          <p:cNvPr id="9" name="Shape 7"/>
          <p:cNvSpPr/>
          <p:nvPr/>
        </p:nvSpPr>
        <p:spPr>
          <a:xfrm>
            <a:off x="1104900" y="2857500"/>
            <a:ext cx="355600" cy="406400"/>
          </a:xfrm>
          <a:custGeom>
            <a:avLst/>
            <a:gdLst/>
            <a:ahLst/>
            <a:cxnLst/>
            <a:rect l="l" t="t" r="r" b="b"/>
            <a:pathLst>
              <a:path w="355600" h="406400">
                <a:moveTo>
                  <a:pt x="127397" y="-20955"/>
                </a:moveTo>
                <a:cubicBezTo>
                  <a:pt x="134779" y="-27146"/>
                  <a:pt x="145653" y="-26908"/>
                  <a:pt x="152718" y="-20241"/>
                </a:cubicBezTo>
                <a:cubicBezTo>
                  <a:pt x="162481" y="-11033"/>
                  <a:pt x="171212" y="-873"/>
                  <a:pt x="179626" y="9446"/>
                </a:cubicBezTo>
                <a:cubicBezTo>
                  <a:pt x="190341" y="22543"/>
                  <a:pt x="203200" y="39846"/>
                  <a:pt x="215583" y="60404"/>
                </a:cubicBezTo>
                <a:cubicBezTo>
                  <a:pt x="219710" y="55007"/>
                  <a:pt x="223520" y="50244"/>
                  <a:pt x="226854" y="46196"/>
                </a:cubicBezTo>
                <a:cubicBezTo>
                  <a:pt x="227727" y="45164"/>
                  <a:pt x="228600" y="44053"/>
                  <a:pt x="229473" y="42942"/>
                </a:cubicBezTo>
                <a:cubicBezTo>
                  <a:pt x="235744" y="35163"/>
                  <a:pt x="243523" y="25400"/>
                  <a:pt x="253921" y="25400"/>
                </a:cubicBezTo>
                <a:cubicBezTo>
                  <a:pt x="264557" y="25400"/>
                  <a:pt x="272018" y="34846"/>
                  <a:pt x="278368" y="42942"/>
                </a:cubicBezTo>
                <a:cubicBezTo>
                  <a:pt x="279400" y="44291"/>
                  <a:pt x="280432" y="45561"/>
                  <a:pt x="281464" y="46752"/>
                </a:cubicBezTo>
                <a:cubicBezTo>
                  <a:pt x="289639" y="56594"/>
                  <a:pt x="300514" y="70802"/>
                  <a:pt x="311388" y="88344"/>
                </a:cubicBezTo>
                <a:cubicBezTo>
                  <a:pt x="332978" y="123190"/>
                  <a:pt x="355521" y="172799"/>
                  <a:pt x="355521" y="228521"/>
                </a:cubicBezTo>
                <a:cubicBezTo>
                  <a:pt x="355521" y="326707"/>
                  <a:pt x="275908" y="406321"/>
                  <a:pt x="177721" y="406321"/>
                </a:cubicBezTo>
                <a:cubicBezTo>
                  <a:pt x="79534" y="406321"/>
                  <a:pt x="0" y="326787"/>
                  <a:pt x="0" y="228600"/>
                </a:cubicBezTo>
                <a:cubicBezTo>
                  <a:pt x="0" y="156289"/>
                  <a:pt x="32623" y="93663"/>
                  <a:pt x="63897" y="50006"/>
                </a:cubicBezTo>
                <a:cubicBezTo>
                  <a:pt x="79693" y="28019"/>
                  <a:pt x="95409" y="10398"/>
                  <a:pt x="107236" y="-1667"/>
                </a:cubicBezTo>
                <a:cubicBezTo>
                  <a:pt x="113744" y="-8334"/>
                  <a:pt x="120333" y="-14922"/>
                  <a:pt x="127476" y="-20876"/>
                </a:cubicBezTo>
                <a:close/>
                <a:moveTo>
                  <a:pt x="179149" y="330200"/>
                </a:moveTo>
                <a:cubicBezTo>
                  <a:pt x="199231" y="330200"/>
                  <a:pt x="217011" y="324644"/>
                  <a:pt x="233759" y="313531"/>
                </a:cubicBezTo>
                <a:cubicBezTo>
                  <a:pt x="267176" y="290195"/>
                  <a:pt x="276146" y="243523"/>
                  <a:pt x="256064" y="206851"/>
                </a:cubicBezTo>
                <a:cubicBezTo>
                  <a:pt x="252492" y="199708"/>
                  <a:pt x="243364" y="199231"/>
                  <a:pt x="238204" y="205264"/>
                </a:cubicBezTo>
                <a:lnTo>
                  <a:pt x="218202" y="228521"/>
                </a:lnTo>
                <a:cubicBezTo>
                  <a:pt x="212963" y="234553"/>
                  <a:pt x="203518" y="234394"/>
                  <a:pt x="198596" y="228124"/>
                </a:cubicBezTo>
                <a:cubicBezTo>
                  <a:pt x="184864" y="210582"/>
                  <a:pt x="159623" y="178594"/>
                  <a:pt x="146764" y="162243"/>
                </a:cubicBezTo>
                <a:cubicBezTo>
                  <a:pt x="142478" y="156766"/>
                  <a:pt x="134699" y="155893"/>
                  <a:pt x="129699" y="160734"/>
                </a:cubicBezTo>
                <a:cubicBezTo>
                  <a:pt x="115173" y="174863"/>
                  <a:pt x="88821" y="205819"/>
                  <a:pt x="88821" y="243523"/>
                </a:cubicBezTo>
                <a:cubicBezTo>
                  <a:pt x="88821" y="297974"/>
                  <a:pt x="128984" y="330200"/>
                  <a:pt x="179070" y="330200"/>
                </a:cubicBezTo>
                <a:close/>
              </a:path>
            </a:pathLst>
          </a:custGeom>
          <a:solidFill>
            <a:srgbClr val="EF4444"/>
          </a:solidFill>
          <a:ln/>
        </p:spPr>
      </p:sp>
      <p:sp>
        <p:nvSpPr>
          <p:cNvPr id="10" name="Text 8"/>
          <p:cNvSpPr/>
          <p:nvPr/>
        </p:nvSpPr>
        <p:spPr>
          <a:xfrm>
            <a:off x="1079500" y="3492500"/>
            <a:ext cx="4064000" cy="4064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2200" dirty="0">
                <a:solidFill>
                  <a:srgbClr val="1E3A5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重点推进</a:t>
            </a:r>
            <a:endParaRPr lang="en-US" sz="1600" dirty="0"/>
          </a:p>
        </p:txBody>
      </p:sp>
      <p:sp>
        <p:nvSpPr>
          <p:cNvPr id="11" name="Text 9"/>
          <p:cNvSpPr/>
          <p:nvPr/>
        </p:nvSpPr>
        <p:spPr>
          <a:xfrm>
            <a:off x="1079500" y="4064000"/>
            <a:ext cx="4064000" cy="34290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ct val="160000"/>
              </a:lnSpc>
            </a:pPr>
            <a:r>
              <a:rPr lang="en-US" sz="1800" b="1" dirty="0">
                <a:solidFill>
                  <a:srgbClr val="1E3A5F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5单超期合同拟定</a:t>
            </a:r>
            <a:endParaRPr lang="en-US" sz="1600" dirty="0"/>
          </a:p>
          <a:p>
            <a:pPr>
              <a:lnSpc>
                <a:spcPct val="160000"/>
              </a:lnSpc>
              <a:spcBef>
                <a:spcPts val="800"/>
              </a:spcBef>
            </a:pPr>
            <a:r>
              <a:rPr lang="en-US" sz="1800" dirty="0">
                <a:solidFill>
                  <a:srgbClr val="1E293B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肯尼亚55天、埃塞俄比亚40天、埃及37天、卢旺达34天、玻利维亚31天</a:t>
            </a:r>
            <a:endParaRPr lang="en-US" sz="1600" dirty="0"/>
          </a:p>
          <a:p>
            <a:pPr>
              <a:lnSpc>
                <a:spcPct val="160000"/>
              </a:lnSpc>
              <a:spcBef>
                <a:spcPts val="800"/>
              </a:spcBef>
            </a:pPr>
            <a:r>
              <a:rPr lang="en-US" sz="1400" dirty="0">
                <a:solidFill>
                  <a:srgbClr val="64748B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安排专人一对一跟进，明确合同签订时间节点</a:t>
            </a:r>
            <a:endParaRPr lang="en-US" sz="1600" dirty="0"/>
          </a:p>
        </p:txBody>
      </p:sp>
      <p:sp>
        <p:nvSpPr>
          <p:cNvPr id="12" name="Shape 10"/>
          <p:cNvSpPr/>
          <p:nvPr/>
        </p:nvSpPr>
        <p:spPr>
          <a:xfrm>
            <a:off x="5778500" y="2540000"/>
            <a:ext cx="4699000" cy="5334000"/>
          </a:xfrm>
          <a:prstGeom prst="rect">
            <a:avLst/>
          </a:prstGeom>
          <a:solidFill>
            <a:srgbClr val="FFFFFF"/>
          </a:solidFill>
          <a:ln w="12700">
            <a:solidFill>
              <a:srgbClr val="E2E8F0"/>
            </a:solidFill>
            <a:prstDash val="solid"/>
          </a:ln>
        </p:spPr>
      </p:sp>
      <p:sp>
        <p:nvSpPr>
          <p:cNvPr id="13" name="Shape 11"/>
          <p:cNvSpPr/>
          <p:nvPr/>
        </p:nvSpPr>
        <p:spPr>
          <a:xfrm>
            <a:off x="6096000" y="2857500"/>
            <a:ext cx="406400" cy="406400"/>
          </a:xfrm>
          <a:custGeom>
            <a:avLst/>
            <a:gdLst/>
            <a:ahLst/>
            <a:cxnLst/>
            <a:rect l="l" t="t" r="r" b="b"/>
            <a:pathLst>
              <a:path w="406400" h="406400">
                <a:moveTo>
                  <a:pt x="25400" y="50800"/>
                </a:moveTo>
                <a:cubicBezTo>
                  <a:pt x="25400" y="22763"/>
                  <a:pt x="48163" y="0"/>
                  <a:pt x="76200" y="0"/>
                </a:cubicBezTo>
                <a:cubicBezTo>
                  <a:pt x="104237" y="0"/>
                  <a:pt x="127000" y="22763"/>
                  <a:pt x="127000" y="50800"/>
                </a:cubicBezTo>
                <a:cubicBezTo>
                  <a:pt x="127000" y="78837"/>
                  <a:pt x="104237" y="101600"/>
                  <a:pt x="76200" y="101600"/>
                </a:cubicBezTo>
                <a:cubicBezTo>
                  <a:pt x="48163" y="101600"/>
                  <a:pt x="25400" y="78837"/>
                  <a:pt x="25400" y="50800"/>
                </a:cubicBezTo>
                <a:close/>
                <a:moveTo>
                  <a:pt x="0" y="177800"/>
                </a:moveTo>
                <a:cubicBezTo>
                  <a:pt x="0" y="149781"/>
                  <a:pt x="22781" y="127000"/>
                  <a:pt x="50800" y="127000"/>
                </a:cubicBezTo>
                <a:lnTo>
                  <a:pt x="101600" y="127000"/>
                </a:lnTo>
                <a:cubicBezTo>
                  <a:pt x="104140" y="127000"/>
                  <a:pt x="106680" y="127159"/>
                  <a:pt x="109141" y="127556"/>
                </a:cubicBezTo>
                <a:lnTo>
                  <a:pt x="73898" y="162798"/>
                </a:lnTo>
                <a:cubicBezTo>
                  <a:pt x="51594" y="185103"/>
                  <a:pt x="51594" y="221298"/>
                  <a:pt x="73898" y="243602"/>
                </a:cubicBezTo>
                <a:lnTo>
                  <a:pt x="118348" y="288052"/>
                </a:lnTo>
                <a:cubicBezTo>
                  <a:pt x="121047" y="290751"/>
                  <a:pt x="123904" y="293132"/>
                  <a:pt x="127000" y="295196"/>
                </a:cubicBezTo>
                <a:lnTo>
                  <a:pt x="127000" y="368300"/>
                </a:lnTo>
                <a:cubicBezTo>
                  <a:pt x="127000" y="389334"/>
                  <a:pt x="109934" y="406400"/>
                  <a:pt x="88900" y="406400"/>
                </a:cubicBezTo>
                <a:lnTo>
                  <a:pt x="63500" y="406400"/>
                </a:lnTo>
                <a:cubicBezTo>
                  <a:pt x="42466" y="406400"/>
                  <a:pt x="25400" y="389334"/>
                  <a:pt x="25400" y="368300"/>
                </a:cubicBezTo>
                <a:lnTo>
                  <a:pt x="25400" y="272574"/>
                </a:lnTo>
                <a:cubicBezTo>
                  <a:pt x="10239" y="263843"/>
                  <a:pt x="0" y="247412"/>
                  <a:pt x="0" y="228600"/>
                </a:cubicBezTo>
                <a:lnTo>
                  <a:pt x="0" y="177800"/>
                </a:lnTo>
                <a:close/>
                <a:moveTo>
                  <a:pt x="279400" y="50800"/>
                </a:moveTo>
                <a:cubicBezTo>
                  <a:pt x="279400" y="22763"/>
                  <a:pt x="302163" y="0"/>
                  <a:pt x="330200" y="0"/>
                </a:cubicBezTo>
                <a:cubicBezTo>
                  <a:pt x="358237" y="0"/>
                  <a:pt x="381000" y="22763"/>
                  <a:pt x="381000" y="50800"/>
                </a:cubicBezTo>
                <a:cubicBezTo>
                  <a:pt x="381000" y="78837"/>
                  <a:pt x="358237" y="101600"/>
                  <a:pt x="330200" y="101600"/>
                </a:cubicBezTo>
                <a:cubicBezTo>
                  <a:pt x="302163" y="101600"/>
                  <a:pt x="279400" y="78837"/>
                  <a:pt x="279400" y="50800"/>
                </a:cubicBezTo>
                <a:close/>
                <a:moveTo>
                  <a:pt x="332502" y="162798"/>
                </a:moveTo>
                <a:lnTo>
                  <a:pt x="297259" y="127556"/>
                </a:lnTo>
                <a:cubicBezTo>
                  <a:pt x="299720" y="127159"/>
                  <a:pt x="302260" y="127000"/>
                  <a:pt x="304800" y="127000"/>
                </a:cubicBezTo>
                <a:lnTo>
                  <a:pt x="355600" y="127000"/>
                </a:lnTo>
                <a:cubicBezTo>
                  <a:pt x="383619" y="127000"/>
                  <a:pt x="406400" y="149781"/>
                  <a:pt x="406400" y="177800"/>
                </a:cubicBezTo>
                <a:lnTo>
                  <a:pt x="406400" y="228600"/>
                </a:lnTo>
                <a:cubicBezTo>
                  <a:pt x="406400" y="247412"/>
                  <a:pt x="396161" y="263843"/>
                  <a:pt x="381000" y="272574"/>
                </a:cubicBezTo>
                <a:lnTo>
                  <a:pt x="381000" y="368300"/>
                </a:lnTo>
                <a:cubicBezTo>
                  <a:pt x="381000" y="389334"/>
                  <a:pt x="363934" y="406400"/>
                  <a:pt x="342900" y="406400"/>
                </a:cubicBezTo>
                <a:lnTo>
                  <a:pt x="317500" y="406400"/>
                </a:lnTo>
                <a:cubicBezTo>
                  <a:pt x="296466" y="406400"/>
                  <a:pt x="279400" y="389334"/>
                  <a:pt x="279400" y="368300"/>
                </a:cubicBezTo>
                <a:lnTo>
                  <a:pt x="279400" y="295196"/>
                </a:lnTo>
                <a:cubicBezTo>
                  <a:pt x="282496" y="293132"/>
                  <a:pt x="285353" y="290751"/>
                  <a:pt x="288052" y="288052"/>
                </a:cubicBezTo>
                <a:lnTo>
                  <a:pt x="332502" y="243602"/>
                </a:lnTo>
                <a:cubicBezTo>
                  <a:pt x="354806" y="221297"/>
                  <a:pt x="354806" y="185103"/>
                  <a:pt x="332502" y="162798"/>
                </a:cubicBezTo>
                <a:close/>
                <a:moveTo>
                  <a:pt x="240348" y="141129"/>
                </a:moveTo>
                <a:cubicBezTo>
                  <a:pt x="247491" y="138192"/>
                  <a:pt x="255667" y="139779"/>
                  <a:pt x="261144" y="145256"/>
                </a:cubicBezTo>
                <a:lnTo>
                  <a:pt x="305594" y="189706"/>
                </a:lnTo>
                <a:cubicBezTo>
                  <a:pt x="313055" y="197168"/>
                  <a:pt x="313055" y="209233"/>
                  <a:pt x="305594" y="216614"/>
                </a:cubicBezTo>
                <a:lnTo>
                  <a:pt x="261144" y="261064"/>
                </a:lnTo>
                <a:cubicBezTo>
                  <a:pt x="255667" y="266541"/>
                  <a:pt x="247491" y="268129"/>
                  <a:pt x="240348" y="265192"/>
                </a:cubicBezTo>
                <a:cubicBezTo>
                  <a:pt x="233204" y="262255"/>
                  <a:pt x="228600" y="255349"/>
                  <a:pt x="228600" y="247650"/>
                </a:cubicBezTo>
                <a:lnTo>
                  <a:pt x="228600" y="228600"/>
                </a:lnTo>
                <a:lnTo>
                  <a:pt x="177800" y="228600"/>
                </a:lnTo>
                <a:lnTo>
                  <a:pt x="177800" y="247650"/>
                </a:lnTo>
                <a:cubicBezTo>
                  <a:pt x="177800" y="255349"/>
                  <a:pt x="173196" y="262334"/>
                  <a:pt x="166053" y="265271"/>
                </a:cubicBezTo>
                <a:cubicBezTo>
                  <a:pt x="158909" y="268208"/>
                  <a:pt x="150733" y="266621"/>
                  <a:pt x="145256" y="261144"/>
                </a:cubicBezTo>
                <a:lnTo>
                  <a:pt x="100806" y="216694"/>
                </a:lnTo>
                <a:cubicBezTo>
                  <a:pt x="93345" y="209233"/>
                  <a:pt x="93345" y="197168"/>
                  <a:pt x="100806" y="189786"/>
                </a:cubicBezTo>
                <a:lnTo>
                  <a:pt x="145256" y="145336"/>
                </a:lnTo>
                <a:cubicBezTo>
                  <a:pt x="150733" y="139859"/>
                  <a:pt x="158909" y="138271"/>
                  <a:pt x="166053" y="141208"/>
                </a:cubicBezTo>
                <a:cubicBezTo>
                  <a:pt x="173196" y="144145"/>
                  <a:pt x="177800" y="151051"/>
                  <a:pt x="177800" y="158750"/>
                </a:cubicBezTo>
                <a:lnTo>
                  <a:pt x="177800" y="177800"/>
                </a:lnTo>
                <a:lnTo>
                  <a:pt x="228600" y="177800"/>
                </a:lnTo>
                <a:lnTo>
                  <a:pt x="228600" y="158750"/>
                </a:lnTo>
                <a:cubicBezTo>
                  <a:pt x="228600" y="151051"/>
                  <a:pt x="233204" y="144066"/>
                  <a:pt x="240348" y="141129"/>
                </a:cubicBezTo>
                <a:close/>
              </a:path>
            </a:pathLst>
          </a:custGeom>
          <a:solidFill>
            <a:srgbClr val="F59E0B"/>
          </a:solidFill>
          <a:ln/>
        </p:spPr>
      </p:sp>
      <p:sp>
        <p:nvSpPr>
          <p:cNvPr id="14" name="Text 12"/>
          <p:cNvSpPr/>
          <p:nvPr/>
        </p:nvSpPr>
        <p:spPr>
          <a:xfrm>
            <a:off x="6096000" y="3492500"/>
            <a:ext cx="4064000" cy="4064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2200" dirty="0">
                <a:solidFill>
                  <a:srgbClr val="1E3A5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跨部门协调</a:t>
            </a:r>
            <a:endParaRPr lang="en-US" sz="1600" dirty="0"/>
          </a:p>
        </p:txBody>
      </p:sp>
      <p:sp>
        <p:nvSpPr>
          <p:cNvPr id="15" name="Text 13"/>
          <p:cNvSpPr/>
          <p:nvPr/>
        </p:nvSpPr>
        <p:spPr>
          <a:xfrm>
            <a:off x="6096000" y="4064000"/>
            <a:ext cx="4064000" cy="34290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ct val="160000"/>
              </a:lnSpc>
            </a:pPr>
            <a:r>
              <a:rPr lang="en-US" sz="1800" b="1" dirty="0">
                <a:solidFill>
                  <a:srgbClr val="1E3A5F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售后/配件需求集中沟通</a:t>
            </a:r>
            <a:endParaRPr lang="en-US" sz="1600" dirty="0"/>
          </a:p>
          <a:p>
            <a:pPr>
              <a:lnSpc>
                <a:spcPct val="160000"/>
              </a:lnSpc>
              <a:spcBef>
                <a:spcPts val="800"/>
              </a:spcBef>
            </a:pPr>
            <a:r>
              <a:rPr lang="en-US" sz="1800" dirty="0">
                <a:solidFill>
                  <a:srgbClr val="1E293B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9项售后/配件类支持需求为最大类别，需与售后部门集中会议沟通处理方案</a:t>
            </a:r>
            <a:endParaRPr lang="en-US" sz="1600" dirty="0"/>
          </a:p>
          <a:p>
            <a:pPr>
              <a:lnSpc>
                <a:spcPct val="160000"/>
              </a:lnSpc>
              <a:spcBef>
                <a:spcPts val="800"/>
              </a:spcBef>
            </a:pPr>
            <a:r>
              <a:rPr lang="en-US" sz="1400" dirty="0">
                <a:solidFill>
                  <a:srgbClr val="64748B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建议明日安排与售后部门对接会议</a:t>
            </a:r>
            <a:endParaRPr lang="en-US" sz="1600" dirty="0"/>
          </a:p>
        </p:txBody>
      </p:sp>
      <p:sp>
        <p:nvSpPr>
          <p:cNvPr id="16" name="Shape 14"/>
          <p:cNvSpPr/>
          <p:nvPr/>
        </p:nvSpPr>
        <p:spPr>
          <a:xfrm>
            <a:off x="10795000" y="2540000"/>
            <a:ext cx="4699000" cy="5334000"/>
          </a:xfrm>
          <a:prstGeom prst="rect">
            <a:avLst/>
          </a:prstGeom>
          <a:solidFill>
            <a:srgbClr val="FFFFFF"/>
          </a:solidFill>
          <a:ln w="12700">
            <a:solidFill>
              <a:srgbClr val="E2E8F0"/>
            </a:solidFill>
            <a:prstDash val="solid"/>
          </a:ln>
        </p:spPr>
      </p:sp>
      <p:sp>
        <p:nvSpPr>
          <p:cNvPr id="17" name="Shape 15"/>
          <p:cNvSpPr/>
          <p:nvPr/>
        </p:nvSpPr>
        <p:spPr>
          <a:xfrm>
            <a:off x="11112500" y="2857500"/>
            <a:ext cx="406400" cy="406400"/>
          </a:xfrm>
          <a:custGeom>
            <a:avLst/>
            <a:gdLst/>
            <a:ahLst/>
            <a:cxnLst/>
            <a:rect l="l" t="t" r="r" b="b"/>
            <a:pathLst>
              <a:path w="406400" h="406400">
                <a:moveTo>
                  <a:pt x="101600" y="25400"/>
                </a:moveTo>
                <a:lnTo>
                  <a:pt x="127000" y="25400"/>
                </a:lnTo>
                <a:cubicBezTo>
                  <a:pt x="141049" y="25400"/>
                  <a:pt x="152400" y="36751"/>
                  <a:pt x="152400" y="50800"/>
                </a:cubicBezTo>
                <a:lnTo>
                  <a:pt x="152400" y="76200"/>
                </a:lnTo>
                <a:lnTo>
                  <a:pt x="76200" y="76200"/>
                </a:lnTo>
                <a:lnTo>
                  <a:pt x="76200" y="50800"/>
                </a:lnTo>
                <a:cubicBezTo>
                  <a:pt x="76200" y="36751"/>
                  <a:pt x="87551" y="25400"/>
                  <a:pt x="101600" y="25400"/>
                </a:cubicBezTo>
                <a:close/>
                <a:moveTo>
                  <a:pt x="152400" y="101600"/>
                </a:moveTo>
                <a:lnTo>
                  <a:pt x="152400" y="355600"/>
                </a:lnTo>
                <a:cubicBezTo>
                  <a:pt x="152400" y="369649"/>
                  <a:pt x="141049" y="381000"/>
                  <a:pt x="127000" y="381000"/>
                </a:cubicBezTo>
                <a:lnTo>
                  <a:pt x="25400" y="381000"/>
                </a:lnTo>
                <a:cubicBezTo>
                  <a:pt x="11351" y="381000"/>
                  <a:pt x="0" y="369649"/>
                  <a:pt x="0" y="355600"/>
                </a:cubicBezTo>
                <a:lnTo>
                  <a:pt x="0" y="308689"/>
                </a:lnTo>
                <a:cubicBezTo>
                  <a:pt x="0" y="281226"/>
                  <a:pt x="7461" y="254238"/>
                  <a:pt x="21590" y="230664"/>
                </a:cubicBezTo>
                <a:cubicBezTo>
                  <a:pt x="32464" y="212566"/>
                  <a:pt x="39449" y="192405"/>
                  <a:pt x="42069" y="171450"/>
                </a:cubicBezTo>
                <a:lnTo>
                  <a:pt x="48022" y="123825"/>
                </a:lnTo>
                <a:cubicBezTo>
                  <a:pt x="49609" y="111125"/>
                  <a:pt x="60404" y="101600"/>
                  <a:pt x="73263" y="101600"/>
                </a:cubicBezTo>
                <a:lnTo>
                  <a:pt x="152479" y="101600"/>
                </a:lnTo>
                <a:close/>
                <a:moveTo>
                  <a:pt x="333216" y="101600"/>
                </a:moveTo>
                <a:cubicBezTo>
                  <a:pt x="345996" y="101600"/>
                  <a:pt x="356870" y="111125"/>
                  <a:pt x="358458" y="123825"/>
                </a:cubicBezTo>
                <a:lnTo>
                  <a:pt x="364331" y="171450"/>
                </a:lnTo>
                <a:cubicBezTo>
                  <a:pt x="366951" y="192405"/>
                  <a:pt x="373936" y="212566"/>
                  <a:pt x="384810" y="230664"/>
                </a:cubicBezTo>
                <a:cubicBezTo>
                  <a:pt x="398939" y="254238"/>
                  <a:pt x="406400" y="281226"/>
                  <a:pt x="406400" y="308689"/>
                </a:cubicBezTo>
                <a:lnTo>
                  <a:pt x="406400" y="355600"/>
                </a:lnTo>
                <a:cubicBezTo>
                  <a:pt x="406400" y="369649"/>
                  <a:pt x="395049" y="381000"/>
                  <a:pt x="381000" y="381000"/>
                </a:cubicBezTo>
                <a:lnTo>
                  <a:pt x="279400" y="381000"/>
                </a:lnTo>
                <a:cubicBezTo>
                  <a:pt x="265351" y="381000"/>
                  <a:pt x="254000" y="369649"/>
                  <a:pt x="254000" y="355600"/>
                </a:cubicBezTo>
                <a:lnTo>
                  <a:pt x="254000" y="101600"/>
                </a:lnTo>
                <a:lnTo>
                  <a:pt x="333216" y="101600"/>
                </a:lnTo>
                <a:close/>
                <a:moveTo>
                  <a:pt x="254000" y="50800"/>
                </a:moveTo>
                <a:cubicBezTo>
                  <a:pt x="254000" y="36751"/>
                  <a:pt x="265351" y="25400"/>
                  <a:pt x="279400" y="25400"/>
                </a:cubicBezTo>
                <a:lnTo>
                  <a:pt x="304800" y="25400"/>
                </a:lnTo>
                <a:cubicBezTo>
                  <a:pt x="318849" y="25400"/>
                  <a:pt x="330200" y="36751"/>
                  <a:pt x="330200" y="50800"/>
                </a:cubicBezTo>
                <a:lnTo>
                  <a:pt x="330200" y="76200"/>
                </a:lnTo>
                <a:lnTo>
                  <a:pt x="254000" y="76200"/>
                </a:lnTo>
                <a:lnTo>
                  <a:pt x="254000" y="50800"/>
                </a:lnTo>
                <a:close/>
                <a:moveTo>
                  <a:pt x="228600" y="101600"/>
                </a:moveTo>
                <a:lnTo>
                  <a:pt x="228600" y="228600"/>
                </a:lnTo>
                <a:lnTo>
                  <a:pt x="177800" y="228600"/>
                </a:lnTo>
                <a:lnTo>
                  <a:pt x="177800" y="101600"/>
                </a:lnTo>
                <a:lnTo>
                  <a:pt x="228600" y="101600"/>
                </a:lnTo>
                <a:close/>
              </a:path>
            </a:pathLst>
          </a:custGeom>
          <a:solidFill>
            <a:srgbClr val="3B82F6"/>
          </a:solidFill>
          <a:ln/>
        </p:spPr>
      </p:sp>
      <p:sp>
        <p:nvSpPr>
          <p:cNvPr id="18" name="Text 16"/>
          <p:cNvSpPr/>
          <p:nvPr/>
        </p:nvSpPr>
        <p:spPr>
          <a:xfrm>
            <a:off x="11112500" y="3492500"/>
            <a:ext cx="4064000" cy="4064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2200" dirty="0">
                <a:solidFill>
                  <a:srgbClr val="1E3A5F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关注订单</a:t>
            </a:r>
            <a:endParaRPr lang="en-US" sz="1600" dirty="0"/>
          </a:p>
        </p:txBody>
      </p:sp>
      <p:sp>
        <p:nvSpPr>
          <p:cNvPr id="19" name="Text 17"/>
          <p:cNvSpPr/>
          <p:nvPr/>
        </p:nvSpPr>
        <p:spPr>
          <a:xfrm>
            <a:off x="11112500" y="4064000"/>
            <a:ext cx="4064000" cy="34290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ct val="160000"/>
              </a:lnSpc>
            </a:pPr>
            <a:r>
              <a:rPr lang="en-US" sz="1800" b="1" dirty="0">
                <a:solidFill>
                  <a:srgbClr val="1E3A5F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特殊订单跟踪</a:t>
            </a:r>
            <a:endParaRPr lang="en-US" sz="1600" dirty="0"/>
          </a:p>
          <a:p>
            <a:pPr>
              <a:lnSpc>
                <a:spcPct val="160000"/>
              </a:lnSpc>
              <a:spcBef>
                <a:spcPts val="800"/>
              </a:spcBef>
            </a:pPr>
            <a:r>
              <a:rPr lang="en-US" sz="1800" dirty="0">
                <a:solidFill>
                  <a:srgbClr val="1E293B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蒙古17台：客户要求增加数量，需重新报价</a:t>
            </a:r>
            <a:endParaRPr lang="en-US" sz="1600" dirty="0"/>
          </a:p>
          <a:p>
            <a:pPr>
              <a:lnSpc>
                <a:spcPct val="160000"/>
              </a:lnSpc>
              <a:spcBef>
                <a:spcPts val="800"/>
              </a:spcBef>
            </a:pPr>
            <a:r>
              <a:rPr lang="en-US" sz="1800" dirty="0">
                <a:solidFill>
                  <a:srgbClr val="1E293B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格鲁吉亚10台：客户要求延期交付，需协商确认</a:t>
            </a:r>
            <a:endParaRPr lang="en-US" sz="1600" dirty="0"/>
          </a:p>
          <a:p>
            <a:pPr>
              <a:lnSpc>
                <a:spcPct val="160000"/>
              </a:lnSpc>
              <a:spcBef>
                <a:spcPts val="800"/>
              </a:spcBef>
            </a:pPr>
            <a:r>
              <a:rPr lang="en-US" sz="1400" dirty="0">
                <a:solidFill>
                  <a:srgbClr val="64748B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密切关注客户反馈，及时调整交付计划</a:t>
            </a:r>
            <a:endParaRPr lang="en-US" sz="1600" dirty="0"/>
          </a:p>
        </p:txBody>
      </p:sp>
      <p:sp>
        <p:nvSpPr>
          <p:cNvPr id="20" name="Shape 18"/>
          <p:cNvSpPr/>
          <p:nvPr/>
        </p:nvSpPr>
        <p:spPr>
          <a:xfrm>
            <a:off x="762000" y="8255000"/>
            <a:ext cx="14732000" cy="12700"/>
          </a:xfrm>
          <a:prstGeom prst="rect">
            <a:avLst/>
          </a:prstGeom>
          <a:solidFill>
            <a:srgbClr val="E2E8F0"/>
          </a:solidFill>
          <a:ln/>
        </p:spPr>
      </p:sp>
      <p:sp>
        <p:nvSpPr>
          <p:cNvPr id="21" name="Text 19"/>
          <p:cNvSpPr/>
          <p:nvPr/>
        </p:nvSpPr>
        <p:spPr>
          <a:xfrm>
            <a:off x="762000" y="8445500"/>
            <a:ext cx="5080000" cy="3048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1200" dirty="0">
                <a:solidFill>
                  <a:srgbClr val="94A3B8"/>
                </a:solidFill>
                <a:latin typeface="MiSans" pitchFamily="34" charset="0"/>
                <a:ea typeface="MiSans" pitchFamily="34" charset="-122"/>
                <a:cs typeface="MiSans" pitchFamily="34" charset="-120"/>
              </a:rPr>
              <a:t>海外订单运营团队 | 数据截至2026年4月10日</a:t>
            </a:r>
            <a:endParaRPr lang="en-US" sz="1600" dirty="0"/>
          </a:p>
        </p:txBody>
      </p:sp>
    </p:spTree>
  </p:cSld>
  <p:clrMapOvr>
    <a:masterClrMapping/>
  </p:clrMapOvr>
  <p:transition>
    <p:fade/>
    <p:spd val="med"/>
  </p:transition>
</p:sld>
</file>

<file path=ppt/theme/theme1.xml><?xml version="1.0" encoding="utf-8"?>
<a:theme xmlns:a="http://schemas.openxmlformats.org/drawingml/2006/main" name="Custom Theme">
  <a:themeElements>
    <a:clrScheme name="Custom">
      <a:dk1>
        <a:srgbClr val="000000"/>
      </a:dk1>
      <a:lt1>
        <a:srgbClr val="ffffff"/>
      </a:lt1>
      <a:dk2>
        <a:srgbClr val="333333"/>
      </a:dk2>
      <a:lt2>
        <a:srgbClr val="eeeeee"/>
      </a:lt2>
      <a:accent1>
        <a:srgbClr val="8daac2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8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1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</vt:vector>
  </TitlesOfParts>
  <Company>Moonshot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海外订单数据日报</dc:title>
  <dc:subject>海外订单数据日报</dc:subject>
  <dc:creator>Kimi</dc:creator>
  <cp:lastModifiedBy>Kimi</cp:lastModifiedBy>
  <cp:revision>1</cp:revision>
  <dcterms:created xsi:type="dcterms:W3CDTF">2026-05-14T09:38:39Z</dcterms:created>
  <dcterms:modified xsi:type="dcterms:W3CDTF">2026-05-14T09:38:39Z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4" name="AIGC">
    <vt:lpwstr>{"Label":"海外订单数据日报","ContentProducer":"001191110108MACG2KBH8F10000","ProduceID":"19e25d9f-f772-8865-8000-0000e7dd8f17","ReservedCode1":"","ContentPropagator":"001191110108MACG2KBH8F20000","PropagateID":"19e25d9f-f772-8865-8000-0000e7dd8f17","ReservedCode2":""}</vt:lpwstr>
  </property>
</Properties>
</file>