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charts/chart1.xml" ContentType="application/vnd.openxmlformats-officedocument.drawingml.chart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charts/chart2.xml" ContentType="application/vnd.openxmlformats-officedocument.drawingml.chart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charts/chart3.xml" ContentType="application/vnd.openxmlformats-officedocument.drawingml.chart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charts/chart4.xml" ContentType="application/vnd.openxmlformats-officedocument.drawingml.chart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charts/chart5.xml" ContentType="application/vnd.openxmlformats-officedocument.drawingml.chart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Relationship Id="rId4" Type="http://schemas.openxmlformats.org/officeDocument/2006/relationships/custom-properties" Target="docProps/custom.xml" 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notesMasterIdLst>
    <p:notesMasterId r:id="rId11"/>
  </p:notesMasterIdLst>
  <p:sldSz cx="16256000" cy="9144000"/>
  <p:notesSz cx="9144000" cy="16256000"/>
  <p:embeddedFontLst>
    <p:embeddedFont>
      <p:font typeface="Liter" charset="-122" pitchFamily="34"/>
      <p:regular r:id="rId16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6" Type="http://schemas.openxmlformats.org/officeDocument/2006/relationships/font" Target="fonts/font1.fntdata"/></Relationships>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lin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本周跟踪笔数</c:v>
                </c:pt>
              </c:strCache>
            </c:strRef>
          </c:tx>
          <c:spPr>
            <a:solidFill>
              <a:srgbClr val="0C4A6E"/>
            </a:solidFill>
            <a:ln w="25400" cap="flat">
              <a:solidFill>
                <a:srgbClr val="0C4A6E"/>
              </a:solidFill>
              <a:prstDash val="solid"/>
              <a:round/>
            </a:ln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200" u="none">
                    <a:solidFill>
                      <a:srgbClr val="0C4A6E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marker>
            <c:symbol val="circle"/>
            <c:size val="6"/>
            <c:spPr>
              <a:solidFill>
                <a:srgbClr val="0C4A6E"/>
              </a:solidFill>
              <a:ln w="9525" cap="flat">
                <a:solidFill>
                  <a:srgbClr val="0C4A6E"/>
                </a:solidFill>
                <a:prstDash val="solid"/>
                <a:round/>
              </a:ln>
              <a:effectLst/>
            </c:spPr>
          </c:marker>
          <c:cat>
            <c:multiLvlStrRef>
              <c:f>Sheet1!$A$2:$A$8</c:f>
              <c:multiLvlStrCache>
                <c:ptCount val="7"/>
                <c:lvl>
                  <c:pt idx="0">
                    <c:v>4/7</c:v>
                  </c:pt>
                  <c:pt idx="1">
                    <c:v>4/8</c:v>
                  </c:pt>
                  <c:pt idx="2">
                    <c:v>4/9</c:v>
                  </c:pt>
                  <c:pt idx="3">
                    <c:v>4/10</c:v>
                  </c:pt>
                  <c:pt idx="4">
                    <c:v>4/11</c:v>
                  </c:pt>
                  <c:pt idx="5">
                    <c:v>4/12</c:v>
                  </c:pt>
                  <c:pt idx="6">
                    <c:v>4/13</c:v>
                  </c:pt>
                </c:lvl>
              </c:multiLvlStrCache>
            </c:multiLvl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59</c:v>
                </c:pt>
                <c:pt idx="1">
                  <c:v>48</c:v>
                </c:pt>
                <c:pt idx="2">
                  <c:v>53</c:v>
                </c:pt>
                <c:pt idx="3">
                  <c:v>47</c:v>
                </c:pt>
                <c:pt idx="4">
                  <c:v>54</c:v>
                </c:pt>
                <c:pt idx="5">
                  <c:v>50</c:v>
                </c:pt>
                <c:pt idx="6">
                  <c:v>46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W1日均参考</c:v>
                </c:pt>
              </c:strCache>
            </c:strRef>
          </c:tx>
          <c:spPr>
            <a:solidFill>
              <a:srgbClr val="94A3B8"/>
            </a:solidFill>
            <a:ln w="25400" cap="flat">
              <a:solidFill>
                <a:srgbClr val="94A3B8"/>
              </a:solidFill>
              <a:prstDash val="solid"/>
              <a:round/>
            </a:ln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200" u="none">
                    <a:solidFill>
                      <a:srgbClr val="0C4A6E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marker>
            <c:symbol val="circle"/>
            <c:size val="6"/>
            <c:spPr>
              <a:solidFill>
                <a:srgbClr val="94A3B8"/>
              </a:solidFill>
              <a:ln w="9525" cap="flat">
                <a:solidFill>
                  <a:srgbClr val="94A3B8"/>
                </a:solidFill>
                <a:prstDash val="solid"/>
                <a:round/>
              </a:ln>
              <a:effectLst/>
            </c:spPr>
          </c:marker>
          <c:cat>
            <c:multiLvlStrRef>
              <c:f>Sheet1!$A$2:$A$8</c:f>
              <c:multiLvlStrCache>
                <c:ptCount val="7"/>
                <c:lvl>
                  <c:pt idx="0">
                    <c:v>4/7</c:v>
                  </c:pt>
                  <c:pt idx="1">
                    <c:v>4/8</c:v>
                  </c:pt>
                  <c:pt idx="2">
                    <c:v>4/9</c:v>
                  </c:pt>
                  <c:pt idx="3">
                    <c:v>4/10</c:v>
                  </c:pt>
                  <c:pt idx="4">
                    <c:v>4/11</c:v>
                  </c:pt>
                  <c:pt idx="5">
                    <c:v>4/12</c:v>
                  </c:pt>
                  <c:pt idx="6">
                    <c:v>4/13</c:v>
                  </c:pt>
                </c:lvl>
              </c:multiLvlStrCache>
            </c:multiLvl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50</c:v>
                </c:pt>
                <c:pt idx="1">
                  <c:v>50</c:v>
                </c:pt>
                <c:pt idx="2">
                  <c:v>50</c:v>
                </c:pt>
                <c:pt idx="3">
                  <c:v>50</c:v>
                </c:pt>
                <c:pt idx="4">
                  <c:v>50</c:v>
                </c:pt>
                <c:pt idx="5">
                  <c:v>50</c:v>
                </c:pt>
                <c:pt idx="6">
                  <c:v>50</c:v>
                </c:pt>
              </c:numCache>
            </c:numRef>
          </c:val>
          <c:smooth val="1"/>
        </c:ser>
        <c:dLbls>
          <c:numFmt formatCode="#,##0" sourceLinked="0"/>
          <c:txPr>
            <a:bodyPr/>
            <a:lstStyle/>
            <a:p>
              <a:pPr>
                <a:defRPr b="0" i="0" strike="noStrike" sz="1200" u="none">
                  <a:solidFill>
                    <a:srgbClr val="0C4A6E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marker val="1"/>
        <c:axId val="2094734554"/>
        <c:axId val="2094734552"/>
        <c:axId val="2094734556"/>
      </c:line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E2E8F0"/>
            </a:solidFill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1E293B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e2e8f0"/>
              </a:solidFill>
              <a:prstDash val="dash"/>
              <a:round/>
            </a:ln>
          </c:spPr>
        </c:majorGridlines>
        <c:title>
          <c:tx>
            <c:rich>
              <a:bodyPr/>
              <a:lstStyle/>
              <a:p>
                <a:pPr>
                  <a:defRPr sz="1300" b="0" i="0" u="none" strike="noStrike">
                    <a:solidFill>
                      <a:srgbClr val="64748B"/>
                    </a:solidFill>
                    <a:latin typeface="Arial"/>
                  </a:defRPr>
                </a:pPr>
                <a:r>
                  <a:rPr sz="1300" b="0" i="0" u="none" strike="noStrike">
                    <a:solidFill>
                      <a:srgbClr val="64748B"/>
                    </a:solidFill>
                    <a:latin typeface="Arial"/>
                  </a:rPr>
                  <a:t>订单笔数</a:t>
                </a:r>
              </a:p>
            </c:rich>
          </c:tx>
          <c:layout/>
          <c:overlay val="0"/>
        </c:title>
        <c:numFmt formatCode="General" sourceLinked="0"/>
        <c:majorTickMark val="out"/>
        <c:minorTickMark val="none"/>
        <c:tickLblPos val="nextTo"/>
        <c:spPr>
          <a:ln w="12700" cap="flat">
            <a:noFill/>
            <a:prstDash val="solid"/>
            <a:round/>
          </a:ln>
        </c:spPr>
        <c:txPr>
          <a:bodyPr/>
          <a:lstStyle/>
          <a:p>
            <a:pPr>
              <a:defRPr sz="13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txPr>
        <a:bodyPr/>
        <a:lstStyle/>
        <a:p>
          <a:pPr>
            <a:defRPr sz="1300">
              <a:solidFill>
                <a:srgbClr val="1E293B"/>
              </a:solidFill>
            </a:defRPr>
          </a:pPr>
          <a:endParaRPr lang="en-US"/>
        </a:p>
      </c:txPr>
    </c:legend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W1 (4/1-6)</c:v>
                </c:pt>
              </c:strCache>
            </c:strRef>
          </c:tx>
          <c:spPr>
            <a:solidFill>
              <a:srgbClr val="94A3B8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200" u="none">
                    <a:solidFill>
                      <a:srgbClr val="1E293B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Sheet1!$A$2:$A$7</c:f>
              <c:multiLvlStrCache>
                <c:ptCount val="6"/>
                <c:lvl>
                  <c:pt idx="0">
                    <c:v>合同拟定中</c:v>
                  </c:pt>
                  <c:pt idx="1">
                    <c:v>已锁定合同</c:v>
                  </c:pt>
                  <c:pt idx="2">
                    <c:v>已付订金</c:v>
                  </c:pt>
                  <c:pt idx="3">
                    <c:v>生产中</c:v>
                  </c:pt>
                  <c:pt idx="4">
                    <c:v>已付尾款</c:v>
                  </c:pt>
                  <c:pt idx="5">
                    <c:v>已发运</c:v>
                  </c:pt>
                </c:lvl>
              </c:multiLvlStrCache>
            </c:multiLvl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100</c:v>
                </c:pt>
                <c:pt idx="1">
                  <c:v>43</c:v>
                </c:pt>
                <c:pt idx="2">
                  <c:v>55</c:v>
                </c:pt>
                <c:pt idx="3">
                  <c:v>47</c:v>
                </c:pt>
                <c:pt idx="4">
                  <c:v>29</c:v>
                </c:pt>
                <c:pt idx="5">
                  <c:v>24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W2 (4/7-13)</c:v>
                </c:pt>
              </c:strCache>
            </c:strRef>
          </c:tx>
          <c:spPr>
            <a:solidFill>
              <a:srgbClr val="0C4A6E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200" u="none">
                    <a:solidFill>
                      <a:srgbClr val="1E293B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Sheet1!$A$2:$A$7</c:f>
              <c:multiLvlStrCache>
                <c:ptCount val="6"/>
                <c:lvl>
                  <c:pt idx="0">
                    <c:v>合同拟定中</c:v>
                  </c:pt>
                  <c:pt idx="1">
                    <c:v>已锁定合同</c:v>
                  </c:pt>
                  <c:pt idx="2">
                    <c:v>已付订金</c:v>
                  </c:pt>
                  <c:pt idx="3">
                    <c:v>生产中</c:v>
                  </c:pt>
                  <c:pt idx="4">
                    <c:v>已付尾款</c:v>
                  </c:pt>
                  <c:pt idx="5">
                    <c:v>已发运</c:v>
                  </c:pt>
                </c:lvl>
              </c:multiLvlStrCache>
            </c:multiLvl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109</c:v>
                </c:pt>
                <c:pt idx="1">
                  <c:v>55</c:v>
                </c:pt>
                <c:pt idx="2">
                  <c:v>61</c:v>
                </c:pt>
                <c:pt idx="3">
                  <c:v>62</c:v>
                </c:pt>
                <c:pt idx="4">
                  <c:v>32</c:v>
                </c:pt>
                <c:pt idx="5">
                  <c:v>38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200" u="none">
                  <a:solidFill>
                    <a:srgbClr val="1E293B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25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e2e8f0"/>
              </a:solidFill>
              <a:prstDash val="dash"/>
              <a:round/>
            </a:ln>
          </c:spPr>
        </c:majorGridlines>
        <c:numFmt formatCode="General" sourceLinked="1"/>
        <c:majorTickMark val="out"/>
        <c:minorTickMark val="none"/>
        <c:tickLblPos val="nextTo"/>
        <c:spPr>
          <a:ln w="12700" cap="flat">
            <a:noFill/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1E293B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low"/>
        <c:spPr>
          <a:ln w="12700" cap="flat">
            <a:solidFill>
              <a:srgbClr val="E2E8F0"/>
            </a:solidFill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1E293B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txPr>
        <a:bodyPr/>
        <a:lstStyle/>
        <a:p>
          <a:pPr>
            <a:defRPr sz="1300">
              <a:solidFill>
                <a:srgbClr val="1E293B"/>
              </a:solidFill>
            </a:defRPr>
          </a:pPr>
          <a:endParaRPr lang="en-US"/>
        </a:p>
      </c:txPr>
    </c:legend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W2订单数量(台)</c:v>
                </c:pt>
              </c:strCache>
            </c:strRef>
          </c:tx>
          <c:spPr>
            <a:solidFill>
              <a:srgbClr val="0C4A6E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300" u="none">
                    <a:solidFill>
                      <a:srgbClr val="0C4A6E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Sheet1!$A$2:$A$6</c:f>
              <c:multiLvlStrCache>
                <c:ptCount val="5"/>
                <c:lvl>
                  <c:pt idx="0">
                    <c:v>亚洲</c:v>
                  </c:pt>
                  <c:pt idx="1">
                    <c:v>非洲</c:v>
                  </c:pt>
                  <c:pt idx="2">
                    <c:v>拉美/加勒比</c:v>
                  </c:pt>
                  <c:pt idx="3">
                    <c:v>中东</c:v>
                  </c:pt>
                  <c:pt idx="4">
                    <c:v>欧洲</c:v>
                  </c:pt>
                </c:lvl>
              </c:multiLvlStrCache>
            </c:multiLvl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2160</c:v>
                </c:pt>
                <c:pt idx="1">
                  <c:v>1840</c:v>
                </c:pt>
                <c:pt idx="2">
                  <c:v>1743</c:v>
                </c:pt>
                <c:pt idx="3">
                  <c:v>878</c:v>
                </c:pt>
                <c:pt idx="4">
                  <c:v>247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300" u="none">
                  <a:solidFill>
                    <a:srgbClr val="0C4A6E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25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E2E8F0"/>
            </a:solidFill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1E293B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e2e8f0"/>
              </a:solidFill>
              <a:prstDash val="dash"/>
              <a:round/>
            </a:ln>
          </c:spPr>
        </c:majorGridlines>
        <c:title>
          <c:tx>
            <c:rich>
              <a:bodyPr/>
              <a:lstStyle/>
              <a:p>
                <a:pPr>
                  <a:defRPr sz="1300" b="0" i="0" u="none" strike="noStrike">
                    <a:solidFill>
                      <a:srgbClr val="64748B"/>
                    </a:solidFill>
                    <a:latin typeface="Arial"/>
                  </a:defRPr>
                </a:pPr>
                <a:r>
                  <a:rPr sz="1300" b="0" i="0" u="none" strike="noStrike">
                    <a:solidFill>
                      <a:srgbClr val="64748B"/>
                    </a:solidFill>
                    <a:latin typeface="Arial"/>
                  </a:rPr>
                  <a:t>订单数量（台）</a:t>
                </a:r>
              </a:p>
            </c:rich>
          </c:tx>
          <c:layout/>
          <c:overlay val="0"/>
        </c:title>
        <c:numFmt formatCode="General" sourceLinked="0"/>
        <c:majorTickMark val="out"/>
        <c:minorTickMark val="none"/>
        <c:tickLblPos val="nextTo"/>
        <c:spPr>
          <a:ln w="12700" cap="flat">
            <a:noFill/>
            <a:prstDash val="solid"/>
            <a:round/>
          </a:ln>
        </c:spPr>
        <c:txPr>
          <a:bodyPr/>
          <a:lstStyle/>
          <a:p>
            <a:pPr>
              <a:defRPr sz="13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订单数量(台)</c:v>
                </c:pt>
              </c:strCache>
            </c:strRef>
          </c:tx>
          <c:spPr>
            <a:solidFill>
              <a:srgbClr val="0C4A6E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300" u="none">
                    <a:solidFill>
                      <a:srgbClr val="0C4A6E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Sheet1!$A$2:$A$7</c:f>
              <c:multiLvlStrCache>
                <c:ptCount val="6"/>
                <c:lvl>
                  <c:pt idx="0">
                    <c:v>约旦</c:v>
                  </c:pt>
                  <c:pt idx="1">
                    <c:v>柬埔寨</c:v>
                  </c:pt>
                  <c:pt idx="2">
                    <c:v>玻利维亚</c:v>
                  </c:pt>
                  <c:pt idx="3">
                    <c:v>蒙古</c:v>
                  </c:pt>
                  <c:pt idx="4">
                    <c:v>阿尔及利亚</c:v>
                  </c:pt>
                  <c:pt idx="5">
                    <c:v>科威特</c:v>
                  </c:pt>
                </c:lvl>
              </c:multiLvlStrCache>
            </c:multiLvl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249</c:v>
                </c:pt>
                <c:pt idx="1">
                  <c:v>264</c:v>
                </c:pt>
                <c:pt idx="2">
                  <c:v>289</c:v>
                </c:pt>
                <c:pt idx="3">
                  <c:v>291</c:v>
                </c:pt>
                <c:pt idx="4">
                  <c:v>313</c:v>
                </c:pt>
                <c:pt idx="5">
                  <c:v>344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300" u="none">
                  <a:solidFill>
                    <a:srgbClr val="0C4A6E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25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e2e8f0"/>
              </a:solidFill>
              <a:prstDash val="dash"/>
              <a:round/>
            </a:ln>
          </c:spPr>
        </c:majorGridlines>
        <c:numFmt formatCode="General" sourceLinked="1"/>
        <c:majorTickMark val="out"/>
        <c:minorTickMark val="none"/>
        <c:tickLblPos val="nextTo"/>
        <c:spPr>
          <a:ln w="12700" cap="flat">
            <a:noFill/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1E293B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low"/>
        <c:spPr>
          <a:ln w="12700" cap="flat">
            <a:solidFill>
              <a:srgbClr val="E2E8F0"/>
            </a:solidFill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1E293B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本周跟踪笔数</c:v>
                </c:pt>
              </c:strCache>
            </c:strRef>
          </c:tx>
          <c:spPr>
            <a:solidFill>
              <a:srgbClr val="0C4A6E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300" u="none">
                    <a:solidFill>
                      <a:srgbClr val="0C4A6E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Sheet1!$A$2:$A$10</c:f>
              <c:multiLvlStrCache>
                <c:ptCount val="9"/>
                <c:lvl>
                  <c:pt idx="0">
                    <c:v>黄晓安</c:v>
                  </c:pt>
                  <c:pt idx="1">
                    <c:v>黄琪惠</c:v>
                  </c:pt>
                  <c:pt idx="2">
                    <c:v>梅青贤</c:v>
                  </c:pt>
                  <c:pt idx="3">
                    <c:v>韦宇洁</c:v>
                  </c:pt>
                  <c:pt idx="4">
                    <c:v>陈闽慧</c:v>
                  </c:pt>
                  <c:pt idx="5">
                    <c:v>张熙</c:v>
                  </c:pt>
                  <c:pt idx="6">
                    <c:v>郭娜</c:v>
                  </c:pt>
                  <c:pt idx="7">
                    <c:v>梁兴龙</c:v>
                  </c:pt>
                  <c:pt idx="8">
                    <c:v>张雨点</c:v>
                  </c:pt>
                </c:lvl>
              </c:multiLvlStrCache>
            </c:multiLvl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48</c:v>
                </c:pt>
                <c:pt idx="1">
                  <c:v>45</c:v>
                </c:pt>
                <c:pt idx="2">
                  <c:v>45</c:v>
                </c:pt>
                <c:pt idx="3">
                  <c:v>43</c:v>
                </c:pt>
                <c:pt idx="4">
                  <c:v>42</c:v>
                </c:pt>
                <c:pt idx="5">
                  <c:v>38</c:v>
                </c:pt>
                <c:pt idx="6">
                  <c:v>35</c:v>
                </c:pt>
                <c:pt idx="7">
                  <c:v>32</c:v>
                </c:pt>
                <c:pt idx="8">
                  <c:v>29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300" u="none">
                  <a:solidFill>
                    <a:srgbClr val="0C4A6E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25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E2E8F0"/>
            </a:solidFill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1E293B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e2e8f0"/>
              </a:solidFill>
              <a:prstDash val="dash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noFill/>
            <a:prstDash val="solid"/>
            <a:round/>
          </a:ln>
        </c:spPr>
        <c:txPr>
          <a:bodyPr/>
          <a:lstStyle/>
          <a:p>
            <a:pPr>
              <a:defRPr sz="1300" b="0" i="0" u="none" strike="noStrike">
                <a:solidFill>
                  <a:srgbClr val="64748B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1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2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3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4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5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50800"/>
          </a:xfrm>
          <a:prstGeom prst="rect">
            <a:avLst/>
          </a:prstGeom>
          <a:solidFill>
            <a:srgbClr val="0C4A6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50800"/>
            <a:ext cx="10160000" cy="9093200"/>
          </a:xfrm>
          <a:prstGeom prst="rect">
            <a:avLst/>
          </a:prstGeom>
          <a:solidFill>
            <a:srgbClr val="F8FAFC"/>
          </a:solidFill>
          <a:ln/>
        </p:spPr>
      </p:sp>
      <p:sp>
        <p:nvSpPr>
          <p:cNvPr id="4" name="Shape 2"/>
          <p:cNvSpPr/>
          <p:nvPr/>
        </p:nvSpPr>
        <p:spPr>
          <a:xfrm>
            <a:off x="10160000" y="50800"/>
            <a:ext cx="6096000" cy="9093200"/>
          </a:xfrm>
          <a:prstGeom prst="rect">
            <a:avLst/>
          </a:prstGeom>
          <a:gradFill rotWithShape="1" flip="none">
            <a:gsLst>
              <a:gs pos="0">
                <a:srgbClr val="0C4A6E"/>
              </a:gs>
              <a:gs pos="100000">
                <a:srgbClr val="07354F"/>
              </a:gs>
            </a:gsLst>
            <a:lin ang="5400000" scaled="1"/>
          </a:gradFill>
          <a:ln/>
        </p:spPr>
      </p:sp>
      <p:sp>
        <p:nvSpPr>
          <p:cNvPr id="5" name="Text 3"/>
          <p:cNvSpPr/>
          <p:nvPr/>
        </p:nvSpPr>
        <p:spPr>
          <a:xfrm>
            <a:off x="1016000" y="2540000"/>
            <a:ext cx="8636000" cy="1524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4000" b="1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海外订单数据周报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1016000" y="4318000"/>
            <a:ext cx="8636000" cy="381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0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Weekly Overseas Order Data Report</a:t>
            </a:r>
            <a:endParaRPr lang="en-US" sz="2000" dirty="0"/>
          </a:p>
        </p:txBody>
      </p:sp>
      <p:sp>
        <p:nvSpPr>
          <p:cNvPr id="7" name="Shape 5"/>
          <p:cNvSpPr/>
          <p:nvPr/>
        </p:nvSpPr>
        <p:spPr>
          <a:xfrm>
            <a:off x="1016000" y="5080000"/>
            <a:ext cx="1270000" cy="38100"/>
          </a:xfrm>
          <a:prstGeom prst="rect">
            <a:avLst/>
          </a:prstGeom>
          <a:solidFill>
            <a:srgbClr val="0C4A6E"/>
          </a:solidFill>
          <a:ln/>
        </p:spPr>
      </p:sp>
      <p:sp>
        <p:nvSpPr>
          <p:cNvPr id="8" name="Text 6"/>
          <p:cNvSpPr/>
          <p:nvPr/>
        </p:nvSpPr>
        <p:spPr>
          <a:xfrm>
            <a:off x="1016000" y="5334000"/>
            <a:ext cx="6350000" cy="381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000" b="1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报告周期：</a:t>
            </a:r>
            <a:pPr>
              <a:lnSpc>
                <a:spcPct val="100000"/>
              </a:lnSpc>
            </a:pPr>
            <a:r>
              <a:rPr lang="en-US" sz="20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2026年4月第2周（4月7日 - 4月13日）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1016000" y="5842000"/>
            <a:ext cx="5080000" cy="381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000" b="1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报告单位：</a:t>
            </a:r>
            <a:pPr>
              <a:lnSpc>
                <a:spcPct val="100000"/>
              </a:lnSpc>
            </a:pPr>
            <a:r>
              <a:rPr lang="en-US" sz="20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海外事业部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10795000" y="3302000"/>
            <a:ext cx="2540000" cy="254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跟踪订单笔数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10795000" y="3683000"/>
            <a:ext cx="3302000" cy="635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3600" b="1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357</a:t>
            </a:r>
            <a:pPr>
              <a:lnSpc>
                <a:spcPct val="100000"/>
              </a:lnSpc>
            </a:pPr>
            <a:r>
              <a:rPr lang="en-US" sz="20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笔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10795000" y="4826000"/>
            <a:ext cx="2540000" cy="254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订单总数量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10795000" y="5207000"/>
            <a:ext cx="3302000" cy="635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3600" b="1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7,308</a:t>
            </a:r>
            <a:pPr>
              <a:lnSpc>
                <a:spcPct val="100000"/>
              </a:lnSpc>
            </a:pPr>
            <a:r>
              <a:rPr lang="en-US" sz="20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台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10795000" y="6350000"/>
            <a:ext cx="2540000" cy="254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覆盖目的国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10795000" y="6731000"/>
            <a:ext cx="2540000" cy="635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3600" b="1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53</a:t>
            </a:r>
            <a:pPr>
              <a:lnSpc>
                <a:spcPct val="100000"/>
              </a:lnSpc>
            </a:pPr>
            <a:r>
              <a:rPr lang="en-US" sz="20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个</a:t>
            </a:r>
            <a:endParaRPr lang="en-US" sz="1600" dirty="0"/>
          </a:p>
        </p:txBody>
      </p:sp>
    </p:spTree>
  </p:cSld>
  <p:clrMapOvr>
    <a:masterClrMapping/>
  </p:clrMapOvr>
  <p:transition>
    <p:fade/>
    <p:spd val="me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50800"/>
          </a:xfrm>
          <a:prstGeom prst="rect">
            <a:avLst/>
          </a:prstGeom>
          <a:solidFill>
            <a:srgbClr val="0C4A6E"/>
          </a:solidFill>
          <a:ln/>
        </p:spPr>
      </p:sp>
      <p:sp>
        <p:nvSpPr>
          <p:cNvPr id="3" name="Shape 1"/>
          <p:cNvSpPr/>
          <p:nvPr/>
        </p:nvSpPr>
        <p:spPr>
          <a:xfrm>
            <a:off x="762000" y="228600"/>
            <a:ext cx="14732000" cy="4064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4" name="Shape 2"/>
          <p:cNvSpPr/>
          <p:nvPr/>
        </p:nvSpPr>
        <p:spPr>
          <a:xfrm>
            <a:off x="762000" y="228600"/>
            <a:ext cx="2451100" cy="406400"/>
          </a:xfrm>
          <a:prstGeom prst="rect">
            <a:avLst/>
          </a:prstGeom>
          <a:solidFill>
            <a:srgbClr val="0C4A6E"/>
          </a:solidFill>
          <a:ln/>
        </p:spPr>
      </p:sp>
      <p:sp>
        <p:nvSpPr>
          <p:cNvPr id="5" name="Text 3"/>
          <p:cNvSpPr/>
          <p:nvPr/>
        </p:nvSpPr>
        <p:spPr>
          <a:xfrm>
            <a:off x="762000" y="228600"/>
            <a:ext cx="24511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周汇总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3213100" y="228600"/>
            <a:ext cx="24511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趋势图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5664200" y="228600"/>
            <a:ext cx="24511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环比分析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8115300" y="228600"/>
            <a:ext cx="24511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区域排行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10566400" y="228600"/>
            <a:ext cx="24638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问题建议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13030200" y="228600"/>
            <a:ext cx="24638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下周计划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762000" y="787400"/>
            <a:ext cx="14732000" cy="482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800" b="1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周汇总：跟踪订单环比增长19.8%，订单总量增长35.4%</a:t>
            </a:r>
            <a:endParaRPr lang="en-US" sz="2800" dirty="0"/>
          </a:p>
        </p:txBody>
      </p:sp>
      <p:sp>
        <p:nvSpPr>
          <p:cNvPr id="12" name="Shape 10"/>
          <p:cNvSpPr/>
          <p:nvPr/>
        </p:nvSpPr>
        <p:spPr>
          <a:xfrm>
            <a:off x="762000" y="1346200"/>
            <a:ext cx="14732000" cy="12700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13" name="Shape 11"/>
          <p:cNvSpPr/>
          <p:nvPr/>
        </p:nvSpPr>
        <p:spPr>
          <a:xfrm>
            <a:off x="762000" y="1549400"/>
            <a:ext cx="4699000" cy="21590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14" name="Shape 12"/>
          <p:cNvSpPr/>
          <p:nvPr/>
        </p:nvSpPr>
        <p:spPr>
          <a:xfrm>
            <a:off x="762000" y="1549400"/>
            <a:ext cx="38100" cy="2159000"/>
          </a:xfrm>
          <a:prstGeom prst="rect">
            <a:avLst/>
          </a:prstGeom>
          <a:solidFill>
            <a:srgbClr val="0C4A6E"/>
          </a:solidFill>
          <a:ln/>
        </p:spPr>
      </p:sp>
      <p:sp>
        <p:nvSpPr>
          <p:cNvPr id="15" name="Text 13"/>
          <p:cNvSpPr/>
          <p:nvPr/>
        </p:nvSpPr>
        <p:spPr>
          <a:xfrm>
            <a:off x="990600" y="1701800"/>
            <a:ext cx="2540000" cy="254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跟踪订单笔数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990600" y="2057400"/>
            <a:ext cx="3810000" cy="660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4000" b="1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357</a:t>
            </a:r>
            <a:pPr>
              <a:lnSpc>
                <a:spcPct val="100000"/>
              </a:lnSpc>
            </a:pPr>
            <a:r>
              <a:rPr lang="en-US" sz="2200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笔</a:t>
            </a:r>
            <a:endParaRPr lang="en-US" sz="4000" dirty="0"/>
          </a:p>
        </p:txBody>
      </p:sp>
      <p:sp>
        <p:nvSpPr>
          <p:cNvPr id="17" name="Text 15"/>
          <p:cNvSpPr/>
          <p:nvPr/>
        </p:nvSpPr>
        <p:spPr>
          <a:xfrm>
            <a:off x="990600" y="2844800"/>
            <a:ext cx="2032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300" dirty="0">
                <a:solidFill>
                  <a:srgbClr val="10B981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+19.8% vs W1 (298笔)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3048000" y="2844800"/>
            <a:ext cx="1651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3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日均51笔</a:t>
            </a:r>
            <a:endParaRPr lang="en-US" sz="1600" dirty="0"/>
          </a:p>
        </p:txBody>
      </p:sp>
      <p:sp>
        <p:nvSpPr>
          <p:cNvPr id="19" name="Shape 17"/>
          <p:cNvSpPr/>
          <p:nvPr/>
        </p:nvSpPr>
        <p:spPr>
          <a:xfrm>
            <a:off x="5715000" y="1549400"/>
            <a:ext cx="4699000" cy="21590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20" name="Shape 18"/>
          <p:cNvSpPr/>
          <p:nvPr/>
        </p:nvSpPr>
        <p:spPr>
          <a:xfrm>
            <a:off x="5715000" y="1549400"/>
            <a:ext cx="38100" cy="2159000"/>
          </a:xfrm>
          <a:prstGeom prst="rect">
            <a:avLst/>
          </a:prstGeom>
          <a:solidFill>
            <a:srgbClr val="0C4A6E"/>
          </a:solidFill>
          <a:ln/>
        </p:spPr>
      </p:sp>
      <p:sp>
        <p:nvSpPr>
          <p:cNvPr id="21" name="Text 19"/>
          <p:cNvSpPr/>
          <p:nvPr/>
        </p:nvSpPr>
        <p:spPr>
          <a:xfrm>
            <a:off x="5943600" y="1701800"/>
            <a:ext cx="2540000" cy="254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订单总数量</a:t>
            </a:r>
            <a:endParaRPr lang="en-US" sz="1600" dirty="0"/>
          </a:p>
        </p:txBody>
      </p:sp>
      <p:sp>
        <p:nvSpPr>
          <p:cNvPr id="22" name="Text 20"/>
          <p:cNvSpPr/>
          <p:nvPr/>
        </p:nvSpPr>
        <p:spPr>
          <a:xfrm>
            <a:off x="5943600" y="2057400"/>
            <a:ext cx="3810000" cy="660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4000" b="1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7,308</a:t>
            </a:r>
            <a:pPr>
              <a:lnSpc>
                <a:spcPct val="100000"/>
              </a:lnSpc>
            </a:pPr>
            <a:r>
              <a:rPr lang="en-US" sz="2200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台</a:t>
            </a:r>
            <a:endParaRPr lang="en-US" sz="4000" dirty="0"/>
          </a:p>
        </p:txBody>
      </p:sp>
      <p:sp>
        <p:nvSpPr>
          <p:cNvPr id="23" name="Text 21"/>
          <p:cNvSpPr/>
          <p:nvPr/>
        </p:nvSpPr>
        <p:spPr>
          <a:xfrm>
            <a:off x="5943600" y="2844800"/>
            <a:ext cx="2032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300" dirty="0">
                <a:solidFill>
                  <a:srgbClr val="10B981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+35.4% vs W1 (5,399)</a:t>
            </a:r>
            <a:endParaRPr lang="en-US" sz="1600" dirty="0"/>
          </a:p>
        </p:txBody>
      </p:sp>
      <p:sp>
        <p:nvSpPr>
          <p:cNvPr id="24" name="Text 22"/>
          <p:cNvSpPr/>
          <p:nvPr/>
        </p:nvSpPr>
        <p:spPr>
          <a:xfrm>
            <a:off x="8001000" y="2844800"/>
            <a:ext cx="1651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3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日均1,044台</a:t>
            </a:r>
            <a:endParaRPr lang="en-US" sz="1600" dirty="0"/>
          </a:p>
        </p:txBody>
      </p:sp>
      <p:sp>
        <p:nvSpPr>
          <p:cNvPr id="25" name="Shape 23"/>
          <p:cNvSpPr/>
          <p:nvPr/>
        </p:nvSpPr>
        <p:spPr>
          <a:xfrm>
            <a:off x="10668000" y="1549400"/>
            <a:ext cx="4826000" cy="21590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26" name="Shape 24"/>
          <p:cNvSpPr/>
          <p:nvPr/>
        </p:nvSpPr>
        <p:spPr>
          <a:xfrm>
            <a:off x="10668000" y="1549400"/>
            <a:ext cx="38100" cy="2159000"/>
          </a:xfrm>
          <a:prstGeom prst="rect">
            <a:avLst/>
          </a:prstGeom>
          <a:solidFill>
            <a:srgbClr val="0C4A6E"/>
          </a:solidFill>
          <a:ln/>
        </p:spPr>
      </p:sp>
      <p:sp>
        <p:nvSpPr>
          <p:cNvPr id="27" name="Text 25"/>
          <p:cNvSpPr/>
          <p:nvPr/>
        </p:nvSpPr>
        <p:spPr>
          <a:xfrm>
            <a:off x="10896600" y="1701800"/>
            <a:ext cx="2540000" cy="254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已发运订单</a:t>
            </a:r>
            <a:endParaRPr lang="en-US" sz="1600" dirty="0"/>
          </a:p>
        </p:txBody>
      </p:sp>
      <p:sp>
        <p:nvSpPr>
          <p:cNvPr id="28" name="Text 26"/>
          <p:cNvSpPr/>
          <p:nvPr/>
        </p:nvSpPr>
        <p:spPr>
          <a:xfrm>
            <a:off x="10896600" y="2057400"/>
            <a:ext cx="3810000" cy="660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4000" b="1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38</a:t>
            </a:r>
            <a:pPr>
              <a:lnSpc>
                <a:spcPct val="100000"/>
              </a:lnSpc>
            </a:pPr>
            <a:r>
              <a:rPr lang="en-US" sz="2200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笔</a:t>
            </a:r>
            <a:endParaRPr lang="en-US" sz="4000" dirty="0"/>
          </a:p>
        </p:txBody>
      </p:sp>
      <p:sp>
        <p:nvSpPr>
          <p:cNvPr id="29" name="Text 27"/>
          <p:cNvSpPr/>
          <p:nvPr/>
        </p:nvSpPr>
        <p:spPr>
          <a:xfrm>
            <a:off x="10896600" y="2844800"/>
            <a:ext cx="2032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300" dirty="0">
                <a:solidFill>
                  <a:srgbClr val="10B981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+58.3% vs W1 (24笔)</a:t>
            </a:r>
            <a:endParaRPr lang="en-US" sz="1600" dirty="0"/>
          </a:p>
        </p:txBody>
      </p:sp>
      <p:sp>
        <p:nvSpPr>
          <p:cNvPr id="30" name="Text 28"/>
          <p:cNvSpPr/>
          <p:nvPr/>
        </p:nvSpPr>
        <p:spPr>
          <a:xfrm>
            <a:off x="12954000" y="2844800"/>
            <a:ext cx="1778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300" dirty="0">
                <a:solidFill>
                  <a:srgbClr val="10B981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环比大幅提升</a:t>
            </a:r>
            <a:endParaRPr lang="en-US" sz="1600" dirty="0"/>
          </a:p>
        </p:txBody>
      </p:sp>
      <p:sp>
        <p:nvSpPr>
          <p:cNvPr id="31" name="Shape 29"/>
          <p:cNvSpPr/>
          <p:nvPr/>
        </p:nvSpPr>
        <p:spPr>
          <a:xfrm>
            <a:off x="762000" y="3962400"/>
            <a:ext cx="4699000" cy="21590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32" name="Shape 30"/>
          <p:cNvSpPr/>
          <p:nvPr/>
        </p:nvSpPr>
        <p:spPr>
          <a:xfrm>
            <a:off x="762000" y="3962400"/>
            <a:ext cx="38100" cy="2159000"/>
          </a:xfrm>
          <a:prstGeom prst="rect">
            <a:avLst/>
          </a:prstGeom>
          <a:solidFill>
            <a:srgbClr val="0C4A6E"/>
          </a:solidFill>
          <a:ln/>
        </p:spPr>
      </p:sp>
      <p:sp>
        <p:nvSpPr>
          <p:cNvPr id="33" name="Text 31"/>
          <p:cNvSpPr/>
          <p:nvPr/>
        </p:nvSpPr>
        <p:spPr>
          <a:xfrm>
            <a:off x="990600" y="4114800"/>
            <a:ext cx="2540000" cy="254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覆盖目的国</a:t>
            </a:r>
            <a:endParaRPr lang="en-US" sz="1600" dirty="0"/>
          </a:p>
        </p:txBody>
      </p:sp>
      <p:sp>
        <p:nvSpPr>
          <p:cNvPr id="34" name="Text 32"/>
          <p:cNvSpPr/>
          <p:nvPr/>
        </p:nvSpPr>
        <p:spPr>
          <a:xfrm>
            <a:off x="990600" y="4470400"/>
            <a:ext cx="3810000" cy="660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4000" b="1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53</a:t>
            </a:r>
            <a:pPr>
              <a:lnSpc>
                <a:spcPct val="100000"/>
              </a:lnSpc>
            </a:pPr>
            <a:r>
              <a:rPr lang="en-US" sz="2200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个</a:t>
            </a:r>
            <a:endParaRPr lang="en-US" sz="4000" dirty="0"/>
          </a:p>
        </p:txBody>
      </p:sp>
      <p:sp>
        <p:nvSpPr>
          <p:cNvPr id="35" name="Text 33"/>
          <p:cNvSpPr/>
          <p:nvPr/>
        </p:nvSpPr>
        <p:spPr>
          <a:xfrm>
            <a:off x="990600" y="5257800"/>
            <a:ext cx="1016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3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持平</a:t>
            </a:r>
            <a:endParaRPr lang="en-US" sz="1600" dirty="0"/>
          </a:p>
        </p:txBody>
      </p:sp>
      <p:sp>
        <p:nvSpPr>
          <p:cNvPr id="36" name="Text 34"/>
          <p:cNvSpPr/>
          <p:nvPr/>
        </p:nvSpPr>
        <p:spPr>
          <a:xfrm>
            <a:off x="2082800" y="5257800"/>
            <a:ext cx="2286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300" dirty="0">
                <a:solidFill>
                  <a:srgbClr val="10B981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全球布局持续深化</a:t>
            </a:r>
            <a:endParaRPr lang="en-US" sz="1600" dirty="0"/>
          </a:p>
        </p:txBody>
      </p:sp>
      <p:sp>
        <p:nvSpPr>
          <p:cNvPr id="37" name="Shape 35"/>
          <p:cNvSpPr/>
          <p:nvPr/>
        </p:nvSpPr>
        <p:spPr>
          <a:xfrm>
            <a:off x="5715000" y="3962400"/>
            <a:ext cx="4699000" cy="21590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38" name="Shape 36"/>
          <p:cNvSpPr/>
          <p:nvPr/>
        </p:nvSpPr>
        <p:spPr>
          <a:xfrm>
            <a:off x="5715000" y="3962400"/>
            <a:ext cx="38100" cy="2159000"/>
          </a:xfrm>
          <a:prstGeom prst="rect">
            <a:avLst/>
          </a:prstGeom>
          <a:solidFill>
            <a:srgbClr val="0C4A6E"/>
          </a:solidFill>
          <a:ln/>
        </p:spPr>
      </p:sp>
      <p:sp>
        <p:nvSpPr>
          <p:cNvPr id="39" name="Text 37"/>
          <p:cNvSpPr/>
          <p:nvPr/>
        </p:nvSpPr>
        <p:spPr>
          <a:xfrm>
            <a:off x="5943600" y="4114800"/>
            <a:ext cx="2540000" cy="254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进度更新订单</a:t>
            </a:r>
            <a:endParaRPr lang="en-US" sz="1600" dirty="0"/>
          </a:p>
        </p:txBody>
      </p:sp>
      <p:sp>
        <p:nvSpPr>
          <p:cNvPr id="40" name="Text 38"/>
          <p:cNvSpPr/>
          <p:nvPr/>
        </p:nvSpPr>
        <p:spPr>
          <a:xfrm>
            <a:off x="5943600" y="4470400"/>
            <a:ext cx="3810000" cy="660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4000" b="1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259</a:t>
            </a:r>
            <a:pPr>
              <a:lnSpc>
                <a:spcPct val="100000"/>
              </a:lnSpc>
            </a:pPr>
            <a:r>
              <a:rPr lang="en-US" sz="2200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笔</a:t>
            </a:r>
            <a:endParaRPr lang="en-US" sz="4000" dirty="0"/>
          </a:p>
        </p:txBody>
      </p:sp>
      <p:sp>
        <p:nvSpPr>
          <p:cNvPr id="41" name="Text 39"/>
          <p:cNvSpPr/>
          <p:nvPr/>
        </p:nvSpPr>
        <p:spPr>
          <a:xfrm>
            <a:off x="5943600" y="5257800"/>
            <a:ext cx="2032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300" dirty="0">
                <a:solidFill>
                  <a:srgbClr val="10B981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+19.4% vs W1 (217)</a:t>
            </a:r>
            <a:endParaRPr lang="en-US" sz="1600" dirty="0"/>
          </a:p>
        </p:txBody>
      </p:sp>
      <p:sp>
        <p:nvSpPr>
          <p:cNvPr id="42" name="Text 40"/>
          <p:cNvSpPr/>
          <p:nvPr/>
        </p:nvSpPr>
        <p:spPr>
          <a:xfrm>
            <a:off x="8001000" y="5257800"/>
            <a:ext cx="1778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300" dirty="0">
                <a:solidFill>
                  <a:srgbClr val="10B981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推进效率提升</a:t>
            </a:r>
            <a:endParaRPr lang="en-US" sz="1600" dirty="0"/>
          </a:p>
        </p:txBody>
      </p:sp>
      <p:sp>
        <p:nvSpPr>
          <p:cNvPr id="43" name="Shape 41"/>
          <p:cNvSpPr/>
          <p:nvPr/>
        </p:nvSpPr>
        <p:spPr>
          <a:xfrm>
            <a:off x="10668000" y="3962400"/>
            <a:ext cx="4826000" cy="21590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44" name="Shape 42"/>
          <p:cNvSpPr/>
          <p:nvPr/>
        </p:nvSpPr>
        <p:spPr>
          <a:xfrm>
            <a:off x="10668000" y="3962400"/>
            <a:ext cx="38100" cy="2159000"/>
          </a:xfrm>
          <a:prstGeom prst="rect">
            <a:avLst/>
          </a:prstGeom>
          <a:solidFill>
            <a:srgbClr val="0C4A6E"/>
          </a:solidFill>
          <a:ln/>
        </p:spPr>
      </p:sp>
      <p:sp>
        <p:nvSpPr>
          <p:cNvPr id="45" name="Text 43"/>
          <p:cNvSpPr/>
          <p:nvPr/>
        </p:nvSpPr>
        <p:spPr>
          <a:xfrm>
            <a:off x="10896600" y="4114800"/>
            <a:ext cx="2540000" cy="254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5月预测交付</a:t>
            </a:r>
            <a:endParaRPr lang="en-US" sz="1600" dirty="0"/>
          </a:p>
        </p:txBody>
      </p:sp>
      <p:sp>
        <p:nvSpPr>
          <p:cNvPr id="46" name="Text 44"/>
          <p:cNvSpPr/>
          <p:nvPr/>
        </p:nvSpPr>
        <p:spPr>
          <a:xfrm>
            <a:off x="10896600" y="4470400"/>
            <a:ext cx="3810000" cy="660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4000" b="1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1,217</a:t>
            </a:r>
            <a:pPr>
              <a:lnSpc>
                <a:spcPct val="100000"/>
              </a:lnSpc>
            </a:pPr>
            <a:r>
              <a:rPr lang="en-US" sz="2200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台</a:t>
            </a:r>
            <a:endParaRPr lang="en-US" sz="4000" dirty="0"/>
          </a:p>
        </p:txBody>
      </p:sp>
      <p:sp>
        <p:nvSpPr>
          <p:cNvPr id="47" name="Text 45"/>
          <p:cNvSpPr/>
          <p:nvPr/>
        </p:nvSpPr>
        <p:spPr>
          <a:xfrm>
            <a:off x="10896600" y="5257800"/>
            <a:ext cx="2032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300" dirty="0">
                <a:solidFill>
                  <a:srgbClr val="10B981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+67.2% vs W1 (728)</a:t>
            </a:r>
            <a:endParaRPr lang="en-US" sz="1600" dirty="0"/>
          </a:p>
        </p:txBody>
      </p:sp>
      <p:sp>
        <p:nvSpPr>
          <p:cNvPr id="48" name="Text 46"/>
          <p:cNvSpPr/>
          <p:nvPr/>
        </p:nvSpPr>
        <p:spPr>
          <a:xfrm>
            <a:off x="12954000" y="5257800"/>
            <a:ext cx="2286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300" dirty="0">
                <a:solidFill>
                  <a:srgbClr val="D97706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交付预期大幅上调</a:t>
            </a:r>
            <a:endParaRPr lang="en-US" sz="1600" dirty="0"/>
          </a:p>
        </p:txBody>
      </p:sp>
      <p:sp>
        <p:nvSpPr>
          <p:cNvPr id="49" name="Shape 47"/>
          <p:cNvSpPr/>
          <p:nvPr/>
        </p:nvSpPr>
        <p:spPr>
          <a:xfrm>
            <a:off x="762000" y="8763000"/>
            <a:ext cx="14732000" cy="12700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50" name="Text 48"/>
          <p:cNvSpPr/>
          <p:nvPr/>
        </p:nvSpPr>
        <p:spPr>
          <a:xfrm>
            <a:off x="762000" y="8826500"/>
            <a:ext cx="7620000" cy="254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数据来源：海外订单日报系统 | 报告周期：2026.4.7-4.13</a:t>
            </a:r>
            <a:endParaRPr lang="en-US" sz="1400" dirty="0"/>
          </a:p>
        </p:txBody>
      </p:sp>
    </p:spTree>
  </p:cSld>
  <p:clrMapOvr>
    <a:masterClrMapping/>
  </p:clrMapOvr>
  <p:transition>
    <p:fade/>
    <p:spd val="me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50800"/>
          </a:xfrm>
          <a:prstGeom prst="rect">
            <a:avLst/>
          </a:prstGeom>
          <a:solidFill>
            <a:srgbClr val="0C4A6E"/>
          </a:solidFill>
          <a:ln/>
        </p:spPr>
      </p:sp>
      <p:sp>
        <p:nvSpPr>
          <p:cNvPr id="3" name="Shape 1"/>
          <p:cNvSpPr/>
          <p:nvPr/>
        </p:nvSpPr>
        <p:spPr>
          <a:xfrm>
            <a:off x="762000" y="228600"/>
            <a:ext cx="14732000" cy="4064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4" name="Shape 2"/>
          <p:cNvSpPr/>
          <p:nvPr/>
        </p:nvSpPr>
        <p:spPr>
          <a:xfrm>
            <a:off x="3213100" y="228600"/>
            <a:ext cx="2451100" cy="406400"/>
          </a:xfrm>
          <a:prstGeom prst="rect">
            <a:avLst/>
          </a:prstGeom>
          <a:solidFill>
            <a:srgbClr val="0C4A6E"/>
          </a:solidFill>
          <a:ln/>
        </p:spPr>
      </p:sp>
      <p:sp>
        <p:nvSpPr>
          <p:cNvPr id="5" name="Text 3"/>
          <p:cNvSpPr/>
          <p:nvPr/>
        </p:nvSpPr>
        <p:spPr>
          <a:xfrm>
            <a:off x="762000" y="228600"/>
            <a:ext cx="24511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周汇总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3213100" y="228600"/>
            <a:ext cx="24511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趋势图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5664200" y="228600"/>
            <a:ext cx="24511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环比分析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8115300" y="228600"/>
            <a:ext cx="24511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区域排行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10566400" y="228600"/>
            <a:ext cx="24638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问题建议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13030200" y="228600"/>
            <a:ext cx="24638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下周计划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762000" y="787400"/>
            <a:ext cx="14732000" cy="482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800" b="1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7日趋势：订单总量稳步上升，周三为本周高峰</a:t>
            </a:r>
            <a:endParaRPr lang="en-US" sz="2800" dirty="0"/>
          </a:p>
        </p:txBody>
      </p:sp>
      <p:sp>
        <p:nvSpPr>
          <p:cNvPr id="12" name="Shape 10"/>
          <p:cNvSpPr/>
          <p:nvPr/>
        </p:nvSpPr>
        <p:spPr>
          <a:xfrm>
            <a:off x="762000" y="1346200"/>
            <a:ext cx="14732000" cy="12700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13" name="Shape 11"/>
          <p:cNvSpPr/>
          <p:nvPr/>
        </p:nvSpPr>
        <p:spPr>
          <a:xfrm>
            <a:off x="762000" y="1498600"/>
            <a:ext cx="9144000" cy="5588000"/>
          </a:xfrm>
          <a:prstGeom prst="rect">
            <a:avLst/>
          </a:prstGeom>
          <a:solidFill>
            <a:srgbClr val="FFFFFF"/>
          </a:solidFill>
          <a:ln/>
        </p:spPr>
      </p:sp>
      <p:graphicFrame>
        <p:nvGraphicFramePr>
          <p:cNvPr id="14" name="Chart 0" descr=""/>
          <p:cNvGraphicFramePr/>
          <p:nvPr/>
        </p:nvGraphicFramePr>
        <p:xfrm>
          <a:off x="889000" y="1625600"/>
          <a:ext cx="8890000" cy="533400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15" name="Shape 12"/>
          <p:cNvSpPr/>
          <p:nvPr/>
        </p:nvSpPr>
        <p:spPr>
          <a:xfrm>
            <a:off x="10160000" y="1498600"/>
            <a:ext cx="5334000" cy="55880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16" name="Text 13"/>
          <p:cNvSpPr/>
          <p:nvPr/>
        </p:nvSpPr>
        <p:spPr>
          <a:xfrm>
            <a:off x="10414000" y="1651000"/>
            <a:ext cx="4826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000" b="1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本周关键数据</a:t>
            </a:r>
            <a:endParaRPr lang="en-US" sz="2000" dirty="0"/>
          </a:p>
        </p:txBody>
      </p:sp>
      <p:sp>
        <p:nvSpPr>
          <p:cNvPr id="17" name="Shape 14"/>
          <p:cNvSpPr/>
          <p:nvPr/>
        </p:nvSpPr>
        <p:spPr>
          <a:xfrm>
            <a:off x="10414000" y="2082800"/>
            <a:ext cx="4826000" cy="12700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18" name="Text 15"/>
          <p:cNvSpPr/>
          <p:nvPr/>
        </p:nvSpPr>
        <p:spPr>
          <a:xfrm>
            <a:off x="10414000" y="2260600"/>
            <a:ext cx="4826000" cy="254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本周峰值(4/7)</a:t>
            </a:r>
            <a:endParaRPr lang="en-US" sz="1600" dirty="0"/>
          </a:p>
        </p:txBody>
      </p:sp>
      <p:sp>
        <p:nvSpPr>
          <p:cNvPr id="19" name="Text 16"/>
          <p:cNvSpPr/>
          <p:nvPr/>
        </p:nvSpPr>
        <p:spPr>
          <a:xfrm>
            <a:off x="10414000" y="2565400"/>
            <a:ext cx="4826000" cy="533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3000" b="1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59</a:t>
            </a:r>
            <a:pPr>
              <a:lnSpc>
                <a:spcPct val="100000"/>
              </a:lnSpc>
            </a:pPr>
            <a:r>
              <a:rPr lang="en-US" sz="1800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笔</a:t>
            </a:r>
            <a:endParaRPr lang="en-US" sz="1600" dirty="0"/>
          </a:p>
        </p:txBody>
      </p:sp>
      <p:sp>
        <p:nvSpPr>
          <p:cNvPr id="20" name="Text 17"/>
          <p:cNvSpPr/>
          <p:nvPr/>
        </p:nvSpPr>
        <p:spPr>
          <a:xfrm>
            <a:off x="10414000" y="3225800"/>
            <a:ext cx="4826000" cy="254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本周日均跟踪</a:t>
            </a:r>
            <a:endParaRPr lang="en-US" sz="1600" dirty="0"/>
          </a:p>
        </p:txBody>
      </p:sp>
      <p:sp>
        <p:nvSpPr>
          <p:cNvPr id="21" name="Text 18"/>
          <p:cNvSpPr/>
          <p:nvPr/>
        </p:nvSpPr>
        <p:spPr>
          <a:xfrm>
            <a:off x="10414000" y="3530600"/>
            <a:ext cx="4826000" cy="533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3000" b="1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51</a:t>
            </a:r>
            <a:pPr>
              <a:lnSpc>
                <a:spcPct val="100000"/>
              </a:lnSpc>
            </a:pPr>
            <a:r>
              <a:rPr lang="en-US" sz="1800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笔/天</a:t>
            </a:r>
            <a:endParaRPr lang="en-US" sz="1600" dirty="0"/>
          </a:p>
        </p:txBody>
      </p:sp>
      <p:sp>
        <p:nvSpPr>
          <p:cNvPr id="22" name="Text 19"/>
          <p:cNvSpPr/>
          <p:nvPr/>
        </p:nvSpPr>
        <p:spPr>
          <a:xfrm>
            <a:off x="10414000" y="4191000"/>
            <a:ext cx="4826000" cy="254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较W1日均</a:t>
            </a:r>
            <a:endParaRPr lang="en-US" sz="1600" dirty="0"/>
          </a:p>
        </p:txBody>
      </p:sp>
      <p:sp>
        <p:nvSpPr>
          <p:cNvPr id="23" name="Text 20"/>
          <p:cNvSpPr/>
          <p:nvPr/>
        </p:nvSpPr>
        <p:spPr>
          <a:xfrm>
            <a:off x="10414000" y="4495800"/>
            <a:ext cx="4826000" cy="533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3000" b="1" dirty="0">
                <a:solidFill>
                  <a:srgbClr val="10B981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+2.6%</a:t>
            </a:r>
            <a:endParaRPr lang="en-US" sz="1600" dirty="0"/>
          </a:p>
        </p:txBody>
      </p:sp>
      <p:sp>
        <p:nvSpPr>
          <p:cNvPr id="24" name="Text 21"/>
          <p:cNvSpPr/>
          <p:nvPr/>
        </p:nvSpPr>
        <p:spPr>
          <a:xfrm>
            <a:off x="10414000" y="5156200"/>
            <a:ext cx="4826000" cy="254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超过W1日均天数</a:t>
            </a:r>
            <a:endParaRPr lang="en-US" sz="1600" dirty="0"/>
          </a:p>
        </p:txBody>
      </p:sp>
      <p:sp>
        <p:nvSpPr>
          <p:cNvPr id="25" name="Text 22"/>
          <p:cNvSpPr/>
          <p:nvPr/>
        </p:nvSpPr>
        <p:spPr>
          <a:xfrm>
            <a:off x="10414000" y="5461000"/>
            <a:ext cx="4826000" cy="533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3000" b="1" dirty="0">
                <a:solidFill>
                  <a:srgbClr val="10B981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7/7</a:t>
            </a:r>
            <a:pPr>
              <a:lnSpc>
                <a:spcPct val="100000"/>
              </a:lnSpc>
            </a:pPr>
            <a:r>
              <a:rPr lang="en-US" sz="1800" dirty="0">
                <a:solidFill>
                  <a:srgbClr val="10B981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天</a:t>
            </a:r>
            <a:endParaRPr lang="en-US" sz="1600" dirty="0"/>
          </a:p>
        </p:txBody>
      </p:sp>
      <p:sp>
        <p:nvSpPr>
          <p:cNvPr id="26" name="Text 23"/>
          <p:cNvSpPr/>
          <p:nvPr/>
        </p:nvSpPr>
        <p:spPr>
          <a:xfrm>
            <a:off x="10414000" y="6121400"/>
            <a:ext cx="4826000" cy="254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本周已发运</a:t>
            </a:r>
            <a:endParaRPr lang="en-US" sz="1600" dirty="0"/>
          </a:p>
        </p:txBody>
      </p:sp>
      <p:sp>
        <p:nvSpPr>
          <p:cNvPr id="27" name="Text 24"/>
          <p:cNvSpPr/>
          <p:nvPr/>
        </p:nvSpPr>
        <p:spPr>
          <a:xfrm>
            <a:off x="10414000" y="6426200"/>
            <a:ext cx="4826000" cy="533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3000" b="1" dirty="0">
                <a:solidFill>
                  <a:srgbClr val="10B981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38</a:t>
            </a:r>
            <a:pPr>
              <a:lnSpc>
                <a:spcPct val="100000"/>
              </a:lnSpc>
            </a:pPr>
            <a:r>
              <a:rPr lang="en-US" sz="1800" dirty="0">
                <a:solidFill>
                  <a:srgbClr val="10B981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笔</a:t>
            </a:r>
            <a:endParaRPr lang="en-US" sz="1600" dirty="0"/>
          </a:p>
        </p:txBody>
      </p:sp>
      <p:sp>
        <p:nvSpPr>
          <p:cNvPr id="28" name="Shape 25"/>
          <p:cNvSpPr/>
          <p:nvPr/>
        </p:nvSpPr>
        <p:spPr>
          <a:xfrm>
            <a:off x="762000" y="8763000"/>
            <a:ext cx="14732000" cy="12700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29" name="Text 26"/>
          <p:cNvSpPr/>
          <p:nvPr/>
        </p:nvSpPr>
        <p:spPr>
          <a:xfrm>
            <a:off x="762000" y="8826500"/>
            <a:ext cx="7620000" cy="254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数据来源：海外订单日报系统 | 2026.4.7-4.13</a:t>
            </a:r>
            <a:endParaRPr lang="en-US" sz="1400" dirty="0"/>
          </a:p>
        </p:txBody>
      </p:sp>
    </p:spTree>
  </p:cSld>
  <p:clrMapOvr>
    <a:masterClrMapping/>
  </p:clrMapOvr>
  <p:transition>
    <p:fade/>
    <p:spd val="me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50800"/>
          </a:xfrm>
          <a:prstGeom prst="rect">
            <a:avLst/>
          </a:prstGeom>
          <a:solidFill>
            <a:srgbClr val="0C4A6E"/>
          </a:solidFill>
          <a:ln/>
        </p:spPr>
      </p:sp>
      <p:sp>
        <p:nvSpPr>
          <p:cNvPr id="3" name="Shape 1"/>
          <p:cNvSpPr/>
          <p:nvPr/>
        </p:nvSpPr>
        <p:spPr>
          <a:xfrm>
            <a:off x="762000" y="228600"/>
            <a:ext cx="14732000" cy="4064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4" name="Shape 2"/>
          <p:cNvSpPr/>
          <p:nvPr/>
        </p:nvSpPr>
        <p:spPr>
          <a:xfrm>
            <a:off x="5664200" y="228600"/>
            <a:ext cx="2451100" cy="406400"/>
          </a:xfrm>
          <a:prstGeom prst="rect">
            <a:avLst/>
          </a:prstGeom>
          <a:solidFill>
            <a:srgbClr val="0C4A6E"/>
          </a:solidFill>
          <a:ln/>
        </p:spPr>
      </p:sp>
      <p:sp>
        <p:nvSpPr>
          <p:cNvPr id="5" name="Text 3"/>
          <p:cNvSpPr/>
          <p:nvPr/>
        </p:nvSpPr>
        <p:spPr>
          <a:xfrm>
            <a:off x="762000" y="228600"/>
            <a:ext cx="24511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周汇总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3213100" y="228600"/>
            <a:ext cx="24511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趋势图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5664200" y="228600"/>
            <a:ext cx="24511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环比分析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8115300" y="228600"/>
            <a:ext cx="24511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区域排行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10566400" y="228600"/>
            <a:ext cx="24638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问题建议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13030200" y="228600"/>
            <a:ext cx="24638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下周计划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762000" y="787400"/>
            <a:ext cx="14732000" cy="482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800" b="1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环比分析：各阶段全面增长，已发运环节增幅最大</a:t>
            </a:r>
            <a:endParaRPr lang="en-US" sz="2800" dirty="0"/>
          </a:p>
        </p:txBody>
      </p:sp>
      <p:sp>
        <p:nvSpPr>
          <p:cNvPr id="12" name="Shape 10"/>
          <p:cNvSpPr/>
          <p:nvPr/>
        </p:nvSpPr>
        <p:spPr>
          <a:xfrm>
            <a:off x="762000" y="1346200"/>
            <a:ext cx="14732000" cy="12700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13" name="Shape 11"/>
          <p:cNvSpPr/>
          <p:nvPr/>
        </p:nvSpPr>
        <p:spPr>
          <a:xfrm>
            <a:off x="762000" y="1498600"/>
            <a:ext cx="8890000" cy="5080000"/>
          </a:xfrm>
          <a:prstGeom prst="rect">
            <a:avLst/>
          </a:prstGeom>
          <a:solidFill>
            <a:srgbClr val="FFFFFF"/>
          </a:solidFill>
          <a:ln/>
        </p:spPr>
      </p:sp>
      <p:graphicFrame>
        <p:nvGraphicFramePr>
          <p:cNvPr id="14" name="Chart 0" descr=""/>
          <p:cNvGraphicFramePr/>
          <p:nvPr/>
        </p:nvGraphicFramePr>
        <p:xfrm>
          <a:off x="889000" y="1625600"/>
          <a:ext cx="8636000" cy="482600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15" name="Shape 12"/>
          <p:cNvSpPr/>
          <p:nvPr/>
        </p:nvSpPr>
        <p:spPr>
          <a:xfrm>
            <a:off x="9906000" y="1498600"/>
            <a:ext cx="5588000" cy="50800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16" name="Text 13"/>
          <p:cNvSpPr/>
          <p:nvPr/>
        </p:nvSpPr>
        <p:spPr>
          <a:xfrm>
            <a:off x="10160000" y="1651000"/>
            <a:ext cx="5080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000" b="1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各环节周环比</a:t>
            </a:r>
            <a:endParaRPr lang="en-US" sz="2000" dirty="0"/>
          </a:p>
        </p:txBody>
      </p:sp>
      <p:sp>
        <p:nvSpPr>
          <p:cNvPr id="17" name="Shape 14"/>
          <p:cNvSpPr/>
          <p:nvPr/>
        </p:nvSpPr>
        <p:spPr>
          <a:xfrm>
            <a:off x="10160000" y="2082800"/>
            <a:ext cx="5080000" cy="12700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18" name="Text 15"/>
          <p:cNvSpPr/>
          <p:nvPr/>
        </p:nvSpPr>
        <p:spPr>
          <a:xfrm>
            <a:off x="10160000" y="2260600"/>
            <a:ext cx="5080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500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合同拟定中 </a:t>
            </a:r>
            <a:pPr>
              <a:lnSpc>
                <a:spcPct val="100000"/>
              </a:lnSpc>
            </a:pPr>
            <a:r>
              <a:rPr lang="en-US" sz="1500" b="1" dirty="0">
                <a:solidFill>
                  <a:srgbClr val="10B981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+9.0%</a:t>
            </a:r>
            <a:endParaRPr lang="en-US" sz="1600" dirty="0"/>
          </a:p>
        </p:txBody>
      </p:sp>
      <p:sp>
        <p:nvSpPr>
          <p:cNvPr id="19" name="Text 16"/>
          <p:cNvSpPr/>
          <p:nvPr/>
        </p:nvSpPr>
        <p:spPr>
          <a:xfrm>
            <a:off x="10160000" y="2641600"/>
            <a:ext cx="5080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500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已锁定合同 </a:t>
            </a:r>
            <a:pPr>
              <a:lnSpc>
                <a:spcPct val="100000"/>
              </a:lnSpc>
            </a:pPr>
            <a:r>
              <a:rPr lang="en-US" sz="1500" b="1" dirty="0">
                <a:solidFill>
                  <a:srgbClr val="10B981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+27.9%</a:t>
            </a:r>
            <a:endParaRPr lang="en-US" sz="1600" dirty="0"/>
          </a:p>
        </p:txBody>
      </p:sp>
      <p:sp>
        <p:nvSpPr>
          <p:cNvPr id="20" name="Text 17"/>
          <p:cNvSpPr/>
          <p:nvPr/>
        </p:nvSpPr>
        <p:spPr>
          <a:xfrm>
            <a:off x="10160000" y="3022600"/>
            <a:ext cx="5080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500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已付订金 </a:t>
            </a:r>
            <a:pPr>
              <a:lnSpc>
                <a:spcPct val="100000"/>
              </a:lnSpc>
            </a:pPr>
            <a:r>
              <a:rPr lang="en-US" sz="1500" b="1" dirty="0">
                <a:solidFill>
                  <a:srgbClr val="10B981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+10.9%</a:t>
            </a:r>
            <a:endParaRPr lang="en-US" sz="1600" dirty="0"/>
          </a:p>
        </p:txBody>
      </p:sp>
      <p:sp>
        <p:nvSpPr>
          <p:cNvPr id="21" name="Text 18"/>
          <p:cNvSpPr/>
          <p:nvPr/>
        </p:nvSpPr>
        <p:spPr>
          <a:xfrm>
            <a:off x="10160000" y="3403600"/>
            <a:ext cx="5080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500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生产中 </a:t>
            </a:r>
            <a:pPr>
              <a:lnSpc>
                <a:spcPct val="100000"/>
              </a:lnSpc>
            </a:pPr>
            <a:r>
              <a:rPr lang="en-US" sz="1500" b="1" dirty="0">
                <a:solidFill>
                  <a:srgbClr val="10B981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+31.9%</a:t>
            </a:r>
            <a:endParaRPr lang="en-US" sz="1600" dirty="0"/>
          </a:p>
        </p:txBody>
      </p:sp>
      <p:sp>
        <p:nvSpPr>
          <p:cNvPr id="22" name="Text 19"/>
          <p:cNvSpPr/>
          <p:nvPr/>
        </p:nvSpPr>
        <p:spPr>
          <a:xfrm>
            <a:off x="10160000" y="3784600"/>
            <a:ext cx="5080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500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已付尾款 </a:t>
            </a:r>
            <a:pPr>
              <a:lnSpc>
                <a:spcPct val="100000"/>
              </a:lnSpc>
            </a:pPr>
            <a:r>
              <a:rPr lang="en-US" sz="1500" b="1" dirty="0">
                <a:solidFill>
                  <a:srgbClr val="10B981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+10.3%</a:t>
            </a:r>
            <a:endParaRPr lang="en-US" sz="1600" dirty="0"/>
          </a:p>
        </p:txBody>
      </p:sp>
      <p:sp>
        <p:nvSpPr>
          <p:cNvPr id="23" name="Text 20"/>
          <p:cNvSpPr/>
          <p:nvPr/>
        </p:nvSpPr>
        <p:spPr>
          <a:xfrm>
            <a:off x="10160000" y="4165600"/>
            <a:ext cx="5080000" cy="279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500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已发运 </a:t>
            </a:r>
            <a:pPr>
              <a:lnSpc>
                <a:spcPct val="100000"/>
              </a:lnSpc>
            </a:pPr>
            <a:r>
              <a:rPr lang="en-US" sz="1500" b="1" dirty="0">
                <a:solidFill>
                  <a:srgbClr val="10B981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+58.3%</a:t>
            </a:r>
            <a:endParaRPr lang="en-US" sz="1600" dirty="0"/>
          </a:p>
        </p:txBody>
      </p:sp>
      <p:sp>
        <p:nvSpPr>
          <p:cNvPr id="24" name="Text 21"/>
          <p:cNvSpPr/>
          <p:nvPr/>
        </p:nvSpPr>
        <p:spPr>
          <a:xfrm>
            <a:off x="10160000" y="4699000"/>
            <a:ext cx="5080000" cy="1016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500" b="1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核心结论：</a:t>
            </a:r>
            <a:pPr>
              <a:lnSpc>
                <a:spcPct val="140000"/>
              </a:lnSpc>
            </a:pPr>
            <a:r>
              <a:rPr lang="en-US" sz="1500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全链路订单增长态势确认，生产发运环节加速推进，已发运增幅+58.3%为本周亮点。</a:t>
            </a:r>
            <a:endParaRPr lang="en-US" sz="1600" dirty="0"/>
          </a:p>
        </p:txBody>
      </p:sp>
      <p:sp>
        <p:nvSpPr>
          <p:cNvPr id="25" name="Shape 22"/>
          <p:cNvSpPr/>
          <p:nvPr/>
        </p:nvSpPr>
        <p:spPr>
          <a:xfrm>
            <a:off x="762000" y="8763000"/>
            <a:ext cx="14732000" cy="12700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26" name="Text 23"/>
          <p:cNvSpPr/>
          <p:nvPr/>
        </p:nvSpPr>
        <p:spPr>
          <a:xfrm>
            <a:off x="762000" y="8826500"/>
            <a:ext cx="7620000" cy="254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数据来源：海外订单日报系统 | WoW基准：4月第1周（4/1-4/6）</a:t>
            </a:r>
            <a:endParaRPr lang="en-US" sz="1400" dirty="0"/>
          </a:p>
        </p:txBody>
      </p:sp>
    </p:spTree>
  </p:cSld>
  <p:clrMapOvr>
    <a:masterClrMapping/>
  </p:clrMapOvr>
  <p:transition>
    <p:fade/>
    <p:spd val="me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50800"/>
          </a:xfrm>
          <a:prstGeom prst="rect">
            <a:avLst/>
          </a:prstGeom>
          <a:solidFill>
            <a:srgbClr val="0C4A6E"/>
          </a:solidFill>
          <a:ln/>
        </p:spPr>
      </p:sp>
      <p:sp>
        <p:nvSpPr>
          <p:cNvPr id="3" name="Shape 1"/>
          <p:cNvSpPr/>
          <p:nvPr/>
        </p:nvSpPr>
        <p:spPr>
          <a:xfrm>
            <a:off x="762000" y="228600"/>
            <a:ext cx="14732000" cy="4064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4" name="Shape 2"/>
          <p:cNvSpPr/>
          <p:nvPr/>
        </p:nvSpPr>
        <p:spPr>
          <a:xfrm>
            <a:off x="8115300" y="228600"/>
            <a:ext cx="2451100" cy="406400"/>
          </a:xfrm>
          <a:prstGeom prst="rect">
            <a:avLst/>
          </a:prstGeom>
          <a:solidFill>
            <a:srgbClr val="0C4A6E"/>
          </a:solidFill>
          <a:ln/>
        </p:spPr>
      </p:sp>
      <p:sp>
        <p:nvSpPr>
          <p:cNvPr id="5" name="Text 3"/>
          <p:cNvSpPr/>
          <p:nvPr/>
        </p:nvSpPr>
        <p:spPr>
          <a:xfrm>
            <a:off x="762000" y="228600"/>
            <a:ext cx="24511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周汇总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3213100" y="228600"/>
            <a:ext cx="24511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趋势图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5664200" y="228600"/>
            <a:ext cx="24511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环比分析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8115300" y="228600"/>
            <a:ext cx="24511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区域排行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10566400" y="228600"/>
            <a:ext cx="24638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问题建议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13030200" y="228600"/>
            <a:ext cx="24638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下周计划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762000" y="787400"/>
            <a:ext cx="14732000" cy="482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800" b="1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区域分布：中东增速领跑76.7%，欧洲为唯一下滑区域</a:t>
            </a:r>
            <a:endParaRPr lang="en-US" sz="2800" dirty="0"/>
          </a:p>
        </p:txBody>
      </p:sp>
      <p:sp>
        <p:nvSpPr>
          <p:cNvPr id="12" name="Shape 10"/>
          <p:cNvSpPr/>
          <p:nvPr/>
        </p:nvSpPr>
        <p:spPr>
          <a:xfrm>
            <a:off x="762000" y="1346200"/>
            <a:ext cx="14732000" cy="12700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13" name="Shape 11"/>
          <p:cNvSpPr/>
          <p:nvPr/>
        </p:nvSpPr>
        <p:spPr>
          <a:xfrm>
            <a:off x="762000" y="1498600"/>
            <a:ext cx="6858000" cy="5588000"/>
          </a:xfrm>
          <a:prstGeom prst="rect">
            <a:avLst/>
          </a:prstGeom>
          <a:solidFill>
            <a:srgbClr val="FFFFFF"/>
          </a:solidFill>
          <a:ln/>
        </p:spPr>
      </p:sp>
      <p:graphicFrame>
        <p:nvGraphicFramePr>
          <p:cNvPr id="14" name="Chart 0" descr=""/>
          <p:cNvGraphicFramePr/>
          <p:nvPr/>
        </p:nvGraphicFramePr>
        <p:xfrm>
          <a:off x="889000" y="1625600"/>
          <a:ext cx="6604000" cy="533400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15" name="Shape 12"/>
          <p:cNvSpPr/>
          <p:nvPr/>
        </p:nvSpPr>
        <p:spPr>
          <a:xfrm>
            <a:off x="7874000" y="1498600"/>
            <a:ext cx="7620000" cy="55880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16" name="Text 13"/>
          <p:cNvSpPr/>
          <p:nvPr/>
        </p:nvSpPr>
        <p:spPr>
          <a:xfrm>
            <a:off x="8128000" y="1651000"/>
            <a:ext cx="7112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000" b="1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区域占比与环比</a:t>
            </a:r>
            <a:endParaRPr lang="en-US" sz="2000" dirty="0"/>
          </a:p>
        </p:txBody>
      </p:sp>
      <p:sp>
        <p:nvSpPr>
          <p:cNvPr id="17" name="Shape 14"/>
          <p:cNvSpPr/>
          <p:nvPr/>
        </p:nvSpPr>
        <p:spPr>
          <a:xfrm>
            <a:off x="8128000" y="2082800"/>
            <a:ext cx="7112000" cy="12700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18" name="Text 15"/>
          <p:cNvSpPr/>
          <p:nvPr/>
        </p:nvSpPr>
        <p:spPr>
          <a:xfrm>
            <a:off x="8128000" y="2235200"/>
            <a:ext cx="7112000" cy="863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500" b="1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亚洲 29.6%</a:t>
            </a:r>
            <a:pPr>
              <a:lnSpc>
                <a:spcPct val="140000"/>
              </a:lnSpc>
            </a:pPr>
            <a:r>
              <a:rPr lang="en-US" sz="1500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 </a:t>
            </a:r>
            <a:pPr>
              <a:lnSpc>
                <a:spcPct val="140000"/>
              </a:lnSpc>
            </a:pPr>
            <a:r>
              <a:rPr lang="en-US" sz="1500" dirty="0">
                <a:solidFill>
                  <a:srgbClr val="10B981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+33.8%</a:t>
            </a:r>
            <a:endParaRPr lang="en-US" sz="1600" dirty="0"/>
          </a:p>
          <a:p>
            <a:pPr>
              <a:lnSpc>
                <a:spcPct val="140000"/>
              </a:lnSpc>
            </a:pPr>
            <a:r>
              <a:rPr lang="en-US" sz="14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2,160台 | 科威特/柬埔寨/缅甸/泰国为主力</a:t>
            </a:r>
            <a:endParaRPr lang="en-US" sz="1600" dirty="0"/>
          </a:p>
        </p:txBody>
      </p:sp>
      <p:sp>
        <p:nvSpPr>
          <p:cNvPr id="19" name="Text 16"/>
          <p:cNvSpPr/>
          <p:nvPr/>
        </p:nvSpPr>
        <p:spPr>
          <a:xfrm>
            <a:off x="8128000" y="3200400"/>
            <a:ext cx="7112000" cy="863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500" b="1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非洲 25.2%</a:t>
            </a:r>
            <a:pPr>
              <a:lnSpc>
                <a:spcPct val="140000"/>
              </a:lnSpc>
            </a:pPr>
            <a:r>
              <a:rPr lang="en-US" sz="1500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 </a:t>
            </a:r>
            <a:pPr>
              <a:lnSpc>
                <a:spcPct val="140000"/>
              </a:lnSpc>
            </a:pPr>
            <a:r>
              <a:rPr lang="en-US" sz="1500" dirty="0">
                <a:solidFill>
                  <a:srgbClr val="10B981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+21.6%</a:t>
            </a:r>
            <a:endParaRPr lang="en-US" sz="1600" dirty="0"/>
          </a:p>
          <a:p>
            <a:pPr>
              <a:lnSpc>
                <a:spcPct val="140000"/>
              </a:lnSpc>
            </a:pPr>
            <a:r>
              <a:rPr lang="en-US" sz="14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1,840台 | 阿尔及利亚/尼日利亚/肯尼亚为主力</a:t>
            </a:r>
            <a:endParaRPr lang="en-US" sz="1600" dirty="0"/>
          </a:p>
        </p:txBody>
      </p:sp>
      <p:sp>
        <p:nvSpPr>
          <p:cNvPr id="20" name="Text 17"/>
          <p:cNvSpPr/>
          <p:nvPr/>
        </p:nvSpPr>
        <p:spPr>
          <a:xfrm>
            <a:off x="8128000" y="4165600"/>
            <a:ext cx="7112000" cy="863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500" b="1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拉美/加勒比 23.8%</a:t>
            </a:r>
            <a:pPr>
              <a:lnSpc>
                <a:spcPct val="140000"/>
              </a:lnSpc>
            </a:pPr>
            <a:r>
              <a:rPr lang="en-US" sz="1500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 </a:t>
            </a:r>
            <a:pPr>
              <a:lnSpc>
                <a:spcPct val="140000"/>
              </a:lnSpc>
            </a:pPr>
            <a:r>
              <a:rPr lang="en-US" sz="1500" dirty="0">
                <a:solidFill>
                  <a:srgbClr val="10B981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+41.1%</a:t>
            </a:r>
            <a:endParaRPr lang="en-US" sz="1600" dirty="0"/>
          </a:p>
          <a:p>
            <a:pPr>
              <a:lnSpc>
                <a:spcPct val="140000"/>
              </a:lnSpc>
            </a:pPr>
            <a:r>
              <a:rPr lang="en-US" sz="14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1,743台 | 玻利维亚/阿鲁巴/格林纳达为主力</a:t>
            </a:r>
            <a:endParaRPr lang="en-US" sz="1600" dirty="0"/>
          </a:p>
        </p:txBody>
      </p:sp>
      <p:sp>
        <p:nvSpPr>
          <p:cNvPr id="21" name="Text 18"/>
          <p:cNvSpPr/>
          <p:nvPr/>
        </p:nvSpPr>
        <p:spPr>
          <a:xfrm>
            <a:off x="8128000" y="5130800"/>
            <a:ext cx="7112000" cy="863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500" b="1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中东 12.0%</a:t>
            </a:r>
            <a:pPr>
              <a:lnSpc>
                <a:spcPct val="140000"/>
              </a:lnSpc>
            </a:pPr>
            <a:r>
              <a:rPr lang="en-US" sz="1500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 </a:t>
            </a:r>
            <a:pPr>
              <a:lnSpc>
                <a:spcPct val="140000"/>
              </a:lnSpc>
            </a:pPr>
            <a:r>
              <a:rPr lang="en-US" sz="1500" b="1" dirty="0">
                <a:solidFill>
                  <a:srgbClr val="10B981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+76.7%</a:t>
            </a:r>
            <a:endParaRPr lang="en-US" sz="1600" dirty="0"/>
          </a:p>
          <a:p>
            <a:pPr>
              <a:lnSpc>
                <a:spcPct val="140000"/>
              </a:lnSpc>
            </a:pPr>
            <a:r>
              <a:rPr lang="en-US" sz="14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878台 | 科威特/约旦为增长引擎</a:t>
            </a:r>
            <a:endParaRPr lang="en-US" sz="1600" dirty="0"/>
          </a:p>
        </p:txBody>
      </p:sp>
      <p:sp>
        <p:nvSpPr>
          <p:cNvPr id="22" name="Text 19"/>
          <p:cNvSpPr/>
          <p:nvPr/>
        </p:nvSpPr>
        <p:spPr>
          <a:xfrm>
            <a:off x="8128000" y="6096000"/>
            <a:ext cx="7112000" cy="711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500" b="1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欧洲 3.4%</a:t>
            </a:r>
            <a:pPr>
              <a:lnSpc>
                <a:spcPct val="140000"/>
              </a:lnSpc>
            </a:pPr>
            <a:r>
              <a:rPr lang="en-US" sz="1500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 </a:t>
            </a:r>
            <a:pPr>
              <a:lnSpc>
                <a:spcPct val="140000"/>
              </a:lnSpc>
            </a:pPr>
            <a:r>
              <a:rPr lang="en-US" sz="1500" b="1" dirty="0">
                <a:solidFill>
                  <a:srgbClr val="EF4444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-16.8%</a:t>
            </a:r>
            <a:endParaRPr lang="en-US" sz="1600" dirty="0"/>
          </a:p>
          <a:p>
            <a:pPr>
              <a:lnSpc>
                <a:spcPct val="140000"/>
              </a:lnSpc>
            </a:pPr>
            <a:r>
              <a:rPr lang="en-US" sz="14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247台 | 格鲁吉亚/意大利/俄罗斯 | 需关注</a:t>
            </a:r>
            <a:endParaRPr lang="en-US" sz="1600" dirty="0"/>
          </a:p>
        </p:txBody>
      </p:sp>
      <p:sp>
        <p:nvSpPr>
          <p:cNvPr id="23" name="Shape 20"/>
          <p:cNvSpPr/>
          <p:nvPr/>
        </p:nvSpPr>
        <p:spPr>
          <a:xfrm>
            <a:off x="762000" y="8763000"/>
            <a:ext cx="14732000" cy="12700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24" name="Text 21"/>
          <p:cNvSpPr/>
          <p:nvPr/>
        </p:nvSpPr>
        <p:spPr>
          <a:xfrm>
            <a:off x="762000" y="8826500"/>
            <a:ext cx="7620000" cy="254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数据来源：海外订单日报系统 | 2026.4.7-4.13</a:t>
            </a:r>
            <a:endParaRPr lang="en-US" sz="1400" dirty="0"/>
          </a:p>
        </p:txBody>
      </p:sp>
    </p:spTree>
  </p:cSld>
  <p:clrMapOvr>
    <a:masterClrMapping/>
  </p:clrMapOvr>
  <p:transition>
    <p:fade/>
    <p:spd val="me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50800"/>
          </a:xfrm>
          <a:prstGeom prst="rect">
            <a:avLst/>
          </a:prstGeom>
          <a:solidFill>
            <a:srgbClr val="0C4A6E"/>
          </a:solidFill>
          <a:ln/>
        </p:spPr>
      </p:sp>
      <p:sp>
        <p:nvSpPr>
          <p:cNvPr id="3" name="Shape 1"/>
          <p:cNvSpPr/>
          <p:nvPr/>
        </p:nvSpPr>
        <p:spPr>
          <a:xfrm>
            <a:off x="762000" y="228600"/>
            <a:ext cx="14732000" cy="4064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4" name="Shape 2"/>
          <p:cNvSpPr/>
          <p:nvPr/>
        </p:nvSpPr>
        <p:spPr>
          <a:xfrm>
            <a:off x="8115300" y="228600"/>
            <a:ext cx="2451100" cy="406400"/>
          </a:xfrm>
          <a:prstGeom prst="rect">
            <a:avLst/>
          </a:prstGeom>
          <a:solidFill>
            <a:srgbClr val="0C4A6E"/>
          </a:solidFill>
          <a:ln/>
        </p:spPr>
      </p:sp>
      <p:sp>
        <p:nvSpPr>
          <p:cNvPr id="5" name="Text 3"/>
          <p:cNvSpPr/>
          <p:nvPr/>
        </p:nvSpPr>
        <p:spPr>
          <a:xfrm>
            <a:off x="762000" y="228600"/>
            <a:ext cx="24511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周汇总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3213100" y="228600"/>
            <a:ext cx="24511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趋势图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5664200" y="228600"/>
            <a:ext cx="24511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环比分析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8115300" y="228600"/>
            <a:ext cx="24511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区域排行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10566400" y="228600"/>
            <a:ext cx="24638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问题建议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13030200" y="228600"/>
            <a:ext cx="24638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下周计划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762000" y="787400"/>
            <a:ext cx="14732000" cy="482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800" b="1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TOP国家排行：科威特344台居首，TOP15贡献70%+总量</a:t>
            </a:r>
            <a:endParaRPr lang="en-US" sz="2800" dirty="0"/>
          </a:p>
        </p:txBody>
      </p:sp>
      <p:sp>
        <p:nvSpPr>
          <p:cNvPr id="12" name="Shape 10"/>
          <p:cNvSpPr/>
          <p:nvPr/>
        </p:nvSpPr>
        <p:spPr>
          <a:xfrm>
            <a:off x="762000" y="1346200"/>
            <a:ext cx="14732000" cy="12700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13" name="Shape 11"/>
          <p:cNvSpPr/>
          <p:nvPr/>
        </p:nvSpPr>
        <p:spPr>
          <a:xfrm>
            <a:off x="762000" y="1498600"/>
            <a:ext cx="9652000" cy="5080000"/>
          </a:xfrm>
          <a:prstGeom prst="rect">
            <a:avLst/>
          </a:prstGeom>
          <a:solidFill>
            <a:srgbClr val="FFFFFF"/>
          </a:solidFill>
          <a:ln/>
        </p:spPr>
      </p:sp>
      <p:graphicFrame>
        <p:nvGraphicFramePr>
          <p:cNvPr id="14" name="Chart 0" descr=""/>
          <p:cNvGraphicFramePr/>
          <p:nvPr/>
        </p:nvGraphicFramePr>
        <p:xfrm>
          <a:off x="889000" y="1625600"/>
          <a:ext cx="9398000" cy="482600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15" name="Shape 12"/>
          <p:cNvSpPr/>
          <p:nvPr/>
        </p:nvSpPr>
        <p:spPr>
          <a:xfrm>
            <a:off x="10668000" y="1498600"/>
            <a:ext cx="4826000" cy="50800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16" name="Text 13"/>
          <p:cNvSpPr/>
          <p:nvPr/>
        </p:nvSpPr>
        <p:spPr>
          <a:xfrm>
            <a:off x="10922000" y="1651000"/>
            <a:ext cx="4318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000" b="1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TOP6国家亮点</a:t>
            </a:r>
            <a:endParaRPr lang="en-US" sz="2000" dirty="0"/>
          </a:p>
        </p:txBody>
      </p:sp>
      <p:sp>
        <p:nvSpPr>
          <p:cNvPr id="17" name="Shape 14"/>
          <p:cNvSpPr/>
          <p:nvPr/>
        </p:nvSpPr>
        <p:spPr>
          <a:xfrm>
            <a:off x="10922000" y="2082800"/>
            <a:ext cx="4318000" cy="12700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18" name="Text 15"/>
          <p:cNvSpPr/>
          <p:nvPr/>
        </p:nvSpPr>
        <p:spPr>
          <a:xfrm>
            <a:off x="10922000" y="2235200"/>
            <a:ext cx="4318000" cy="635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400" b="1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1. 科威特</a:t>
            </a:r>
            <a:pPr>
              <a:lnSpc>
                <a:spcPct val="140000"/>
              </a:lnSpc>
            </a:pPr>
            <a:r>
              <a:rPr lang="en-US" sz="1400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 344台 (+15.1%)</a:t>
            </a:r>
            <a:endParaRPr lang="en-US" sz="1600" dirty="0"/>
          </a:p>
          <a:p>
            <a:pPr>
              <a:lnSpc>
                <a:spcPct val="140000"/>
              </a:lnSpc>
            </a:pPr>
            <a:r>
              <a:rPr lang="en-US" sz="14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中东核心市场， steady增长</a:t>
            </a:r>
            <a:endParaRPr lang="en-US" sz="1600" dirty="0"/>
          </a:p>
        </p:txBody>
      </p:sp>
      <p:sp>
        <p:nvSpPr>
          <p:cNvPr id="19" name="Text 16"/>
          <p:cNvSpPr/>
          <p:nvPr/>
        </p:nvSpPr>
        <p:spPr>
          <a:xfrm>
            <a:off x="10922000" y="2921000"/>
            <a:ext cx="4318000" cy="635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400" b="1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2. 阿尔及利亚</a:t>
            </a:r>
            <a:pPr>
              <a:lnSpc>
                <a:spcPct val="140000"/>
              </a:lnSpc>
            </a:pPr>
            <a:r>
              <a:rPr lang="en-US" sz="1400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 313台 (-21.8%)</a:t>
            </a:r>
            <a:endParaRPr lang="en-US" sz="1600" dirty="0"/>
          </a:p>
          <a:p>
            <a:pPr>
              <a:lnSpc>
                <a:spcPct val="140000"/>
              </a:lnSpc>
            </a:pPr>
            <a:r>
              <a:rPr lang="en-US" sz="14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非洲主力，虽有下滑但仍高位</a:t>
            </a:r>
            <a:endParaRPr lang="en-US" sz="1600" dirty="0"/>
          </a:p>
        </p:txBody>
      </p:sp>
      <p:sp>
        <p:nvSpPr>
          <p:cNvPr id="20" name="Text 17"/>
          <p:cNvSpPr/>
          <p:nvPr/>
        </p:nvSpPr>
        <p:spPr>
          <a:xfrm>
            <a:off x="10922000" y="3606800"/>
            <a:ext cx="4318000" cy="635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400" b="1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3. 蒙古</a:t>
            </a:r>
            <a:pPr>
              <a:lnSpc>
                <a:spcPct val="140000"/>
              </a:lnSpc>
            </a:pPr>
            <a:r>
              <a:rPr lang="en-US" sz="1400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 291台 (+50.0%)</a:t>
            </a:r>
            <a:endParaRPr lang="en-US" sz="1600" dirty="0"/>
          </a:p>
          <a:p>
            <a:pPr>
              <a:lnSpc>
                <a:spcPct val="140000"/>
              </a:lnSpc>
            </a:pPr>
            <a:r>
              <a:rPr lang="en-US" sz="1400" dirty="0">
                <a:solidFill>
                  <a:srgbClr val="10B981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本周增长最快市场之一</a:t>
            </a:r>
            <a:endParaRPr lang="en-US" sz="1600" dirty="0"/>
          </a:p>
        </p:txBody>
      </p:sp>
      <p:sp>
        <p:nvSpPr>
          <p:cNvPr id="21" name="Text 18"/>
          <p:cNvSpPr/>
          <p:nvPr/>
        </p:nvSpPr>
        <p:spPr>
          <a:xfrm>
            <a:off x="10922000" y="4292600"/>
            <a:ext cx="4318000" cy="635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400" b="1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4. 玻利维亚</a:t>
            </a:r>
            <a:pPr>
              <a:lnSpc>
                <a:spcPct val="140000"/>
              </a:lnSpc>
            </a:pPr>
            <a:r>
              <a:rPr lang="en-US" sz="1400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 289台 (+28.4%)</a:t>
            </a:r>
            <a:endParaRPr lang="en-US" sz="1600" dirty="0"/>
          </a:p>
          <a:p>
            <a:pPr>
              <a:lnSpc>
                <a:spcPct val="140000"/>
              </a:lnSpc>
            </a:pPr>
            <a:r>
              <a:rPr lang="en-US" sz="1400" dirty="0">
                <a:solidFill>
                  <a:srgbClr val="10B981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拉美市场持续发力</a:t>
            </a:r>
            <a:endParaRPr lang="en-US" sz="1600" dirty="0"/>
          </a:p>
        </p:txBody>
      </p:sp>
      <p:sp>
        <p:nvSpPr>
          <p:cNvPr id="22" name="Text 19"/>
          <p:cNvSpPr/>
          <p:nvPr/>
        </p:nvSpPr>
        <p:spPr>
          <a:xfrm>
            <a:off x="10922000" y="4978400"/>
            <a:ext cx="4318000" cy="635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400" b="1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5. 柬埔寨</a:t>
            </a:r>
            <a:pPr>
              <a:lnSpc>
                <a:spcPct val="140000"/>
              </a:lnSpc>
            </a:pPr>
            <a:r>
              <a:rPr lang="en-US" sz="1400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 264台</a:t>
            </a:r>
            <a:endParaRPr lang="en-US" sz="1600" dirty="0"/>
          </a:p>
          <a:p>
            <a:pPr>
              <a:lnSpc>
                <a:spcPct val="140000"/>
              </a:lnSpc>
            </a:pPr>
            <a:r>
              <a:rPr lang="en-US" sz="14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新兴市场，首次进入TOP5</a:t>
            </a:r>
            <a:endParaRPr lang="en-US" sz="1600" dirty="0"/>
          </a:p>
        </p:txBody>
      </p:sp>
      <p:sp>
        <p:nvSpPr>
          <p:cNvPr id="23" name="Text 20"/>
          <p:cNvSpPr/>
          <p:nvPr/>
        </p:nvSpPr>
        <p:spPr>
          <a:xfrm>
            <a:off x="10922000" y="5664200"/>
            <a:ext cx="4318000" cy="711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400" b="1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6. 约旦</a:t>
            </a:r>
            <a:pPr>
              <a:lnSpc>
                <a:spcPct val="140000"/>
              </a:lnSpc>
            </a:pPr>
            <a:r>
              <a:rPr lang="en-US" sz="1400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 249台</a:t>
            </a:r>
            <a:endParaRPr lang="en-US" sz="1600" dirty="0"/>
          </a:p>
          <a:p>
            <a:pPr>
              <a:lnSpc>
                <a:spcPct val="140000"/>
              </a:lnSpc>
            </a:pPr>
            <a:r>
              <a:rPr lang="en-US" sz="14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中东新晋市场，潜力可期</a:t>
            </a:r>
            <a:endParaRPr lang="en-US" sz="1600" dirty="0"/>
          </a:p>
        </p:txBody>
      </p:sp>
      <p:sp>
        <p:nvSpPr>
          <p:cNvPr id="24" name="Shape 21"/>
          <p:cNvSpPr/>
          <p:nvPr/>
        </p:nvSpPr>
        <p:spPr>
          <a:xfrm>
            <a:off x="762000" y="8763000"/>
            <a:ext cx="14732000" cy="12700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25" name="Text 22"/>
          <p:cNvSpPr/>
          <p:nvPr/>
        </p:nvSpPr>
        <p:spPr>
          <a:xfrm>
            <a:off x="762000" y="8826500"/>
            <a:ext cx="7620000" cy="254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数据来源：海外订单日报系统 | 2026.4.7-4.13</a:t>
            </a:r>
            <a:endParaRPr lang="en-US" sz="1400" dirty="0"/>
          </a:p>
        </p:txBody>
      </p:sp>
    </p:spTree>
  </p:cSld>
  <p:clrMapOvr>
    <a:masterClrMapping/>
  </p:clrMapOvr>
  <p:transition>
    <p:fade/>
    <p:spd val="me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50800"/>
          </a:xfrm>
          <a:prstGeom prst="rect">
            <a:avLst/>
          </a:prstGeom>
          <a:solidFill>
            <a:srgbClr val="0C4A6E"/>
          </a:solidFill>
          <a:ln/>
        </p:spPr>
      </p:sp>
      <p:sp>
        <p:nvSpPr>
          <p:cNvPr id="3" name="Shape 1"/>
          <p:cNvSpPr/>
          <p:nvPr/>
        </p:nvSpPr>
        <p:spPr>
          <a:xfrm>
            <a:off x="762000" y="228600"/>
            <a:ext cx="14732000" cy="4064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4" name="Shape 2"/>
          <p:cNvSpPr/>
          <p:nvPr/>
        </p:nvSpPr>
        <p:spPr>
          <a:xfrm>
            <a:off x="8115300" y="228600"/>
            <a:ext cx="2451100" cy="406400"/>
          </a:xfrm>
          <a:prstGeom prst="rect">
            <a:avLst/>
          </a:prstGeom>
          <a:solidFill>
            <a:srgbClr val="0C4A6E"/>
          </a:solidFill>
          <a:ln/>
        </p:spPr>
      </p:sp>
      <p:sp>
        <p:nvSpPr>
          <p:cNvPr id="5" name="Text 3"/>
          <p:cNvSpPr/>
          <p:nvPr/>
        </p:nvSpPr>
        <p:spPr>
          <a:xfrm>
            <a:off x="762000" y="228600"/>
            <a:ext cx="24511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周汇总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3213100" y="228600"/>
            <a:ext cx="24511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趋势图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5664200" y="228600"/>
            <a:ext cx="24511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环比分析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8115300" y="228600"/>
            <a:ext cx="24511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区域排行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10566400" y="228600"/>
            <a:ext cx="24638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问题建议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13030200" y="228600"/>
            <a:ext cx="24638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下周计划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762000" y="787400"/>
            <a:ext cx="14732000" cy="482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800" b="1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团队追踪：9人团队全面覆盖，张熙/黄晓安增幅领先</a:t>
            </a:r>
            <a:endParaRPr lang="en-US" sz="2800" dirty="0"/>
          </a:p>
        </p:txBody>
      </p:sp>
      <p:sp>
        <p:nvSpPr>
          <p:cNvPr id="12" name="Shape 10"/>
          <p:cNvSpPr/>
          <p:nvPr/>
        </p:nvSpPr>
        <p:spPr>
          <a:xfrm>
            <a:off x="762000" y="1346200"/>
            <a:ext cx="14732000" cy="12700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13" name="Shape 11"/>
          <p:cNvSpPr/>
          <p:nvPr/>
        </p:nvSpPr>
        <p:spPr>
          <a:xfrm>
            <a:off x="762000" y="1498600"/>
            <a:ext cx="9144000" cy="5080000"/>
          </a:xfrm>
          <a:prstGeom prst="rect">
            <a:avLst/>
          </a:prstGeom>
          <a:solidFill>
            <a:srgbClr val="FFFFFF"/>
          </a:solidFill>
          <a:ln/>
        </p:spPr>
      </p:sp>
      <p:graphicFrame>
        <p:nvGraphicFramePr>
          <p:cNvPr id="14" name="Chart 0" descr=""/>
          <p:cNvGraphicFramePr/>
          <p:nvPr/>
        </p:nvGraphicFramePr>
        <p:xfrm>
          <a:off x="889000" y="1625600"/>
          <a:ext cx="8890000" cy="482600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15" name="Shape 12"/>
          <p:cNvSpPr/>
          <p:nvPr/>
        </p:nvSpPr>
        <p:spPr>
          <a:xfrm>
            <a:off x="10160000" y="1498600"/>
            <a:ext cx="5334000" cy="50800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16" name="Text 13"/>
          <p:cNvSpPr/>
          <p:nvPr/>
        </p:nvSpPr>
        <p:spPr>
          <a:xfrm>
            <a:off x="10414000" y="1651000"/>
            <a:ext cx="4826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000" b="1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本周增长TOP3</a:t>
            </a:r>
            <a:endParaRPr lang="en-US" sz="2000" dirty="0"/>
          </a:p>
        </p:txBody>
      </p:sp>
      <p:sp>
        <p:nvSpPr>
          <p:cNvPr id="17" name="Shape 14"/>
          <p:cNvSpPr/>
          <p:nvPr/>
        </p:nvSpPr>
        <p:spPr>
          <a:xfrm>
            <a:off x="10414000" y="2082800"/>
            <a:ext cx="4826000" cy="12700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18" name="Text 15"/>
          <p:cNvSpPr/>
          <p:nvPr/>
        </p:nvSpPr>
        <p:spPr>
          <a:xfrm>
            <a:off x="10414000" y="2286000"/>
            <a:ext cx="4826000" cy="762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50000"/>
              </a:lnSpc>
            </a:pPr>
            <a:r>
              <a:rPr lang="en-US" sz="1500" b="1" dirty="0">
                <a:solidFill>
                  <a:srgbClr val="10B981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+18笔</a:t>
            </a:r>
            <a:pPr>
              <a:lnSpc>
                <a:spcPct val="150000"/>
              </a:lnSpc>
            </a:pPr>
            <a:r>
              <a:rPr lang="en-US" sz="1500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 </a:t>
            </a:r>
            <a:pPr>
              <a:lnSpc>
                <a:spcPct val="150000"/>
              </a:lnSpc>
            </a:pPr>
            <a:r>
              <a:rPr lang="en-US" sz="1500" b="1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张熙</a:t>
            </a:r>
            <a:endParaRPr lang="en-US" sz="1600" dirty="0"/>
          </a:p>
          <a:p>
            <a:pPr>
              <a:lnSpc>
                <a:spcPct val="150000"/>
              </a:lnSpc>
            </a:pPr>
            <a:r>
              <a:rPr lang="en-US" sz="13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38笔(W2) vs 20笔(W1)</a:t>
            </a:r>
            <a:endParaRPr lang="en-US" sz="1600" dirty="0"/>
          </a:p>
        </p:txBody>
      </p:sp>
      <p:sp>
        <p:nvSpPr>
          <p:cNvPr id="19" name="Text 16"/>
          <p:cNvSpPr/>
          <p:nvPr/>
        </p:nvSpPr>
        <p:spPr>
          <a:xfrm>
            <a:off x="10414000" y="3175000"/>
            <a:ext cx="4826000" cy="762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50000"/>
              </a:lnSpc>
            </a:pPr>
            <a:r>
              <a:rPr lang="en-US" sz="1500" b="1" dirty="0">
                <a:solidFill>
                  <a:srgbClr val="10B981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+16笔</a:t>
            </a:r>
            <a:pPr>
              <a:lnSpc>
                <a:spcPct val="150000"/>
              </a:lnSpc>
            </a:pPr>
            <a:r>
              <a:rPr lang="en-US" sz="1500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 </a:t>
            </a:r>
            <a:pPr>
              <a:lnSpc>
                <a:spcPct val="150000"/>
              </a:lnSpc>
            </a:pPr>
            <a:r>
              <a:rPr lang="en-US" sz="1500" b="1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黄晓安</a:t>
            </a:r>
            <a:endParaRPr lang="en-US" sz="1600" dirty="0"/>
          </a:p>
          <a:p>
            <a:pPr>
              <a:lnSpc>
                <a:spcPct val="150000"/>
              </a:lnSpc>
            </a:pPr>
            <a:r>
              <a:rPr lang="en-US" sz="13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48笔(W2) vs 32笔(W1)</a:t>
            </a:r>
            <a:endParaRPr lang="en-US" sz="1600" dirty="0"/>
          </a:p>
        </p:txBody>
      </p:sp>
      <p:sp>
        <p:nvSpPr>
          <p:cNvPr id="20" name="Text 17"/>
          <p:cNvSpPr/>
          <p:nvPr/>
        </p:nvSpPr>
        <p:spPr>
          <a:xfrm>
            <a:off x="10414000" y="4064000"/>
            <a:ext cx="4826000" cy="762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50000"/>
              </a:lnSpc>
            </a:pPr>
            <a:r>
              <a:rPr lang="en-US" sz="1500" b="1" dirty="0">
                <a:solidFill>
                  <a:srgbClr val="10B981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+12笔</a:t>
            </a:r>
            <a:pPr>
              <a:lnSpc>
                <a:spcPct val="150000"/>
              </a:lnSpc>
            </a:pPr>
            <a:r>
              <a:rPr lang="en-US" sz="1500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 </a:t>
            </a:r>
            <a:pPr>
              <a:lnSpc>
                <a:spcPct val="150000"/>
              </a:lnSpc>
            </a:pPr>
            <a:r>
              <a:rPr lang="en-US" sz="1500" b="1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郭娜</a:t>
            </a:r>
            <a:endParaRPr lang="en-US" sz="1600" dirty="0"/>
          </a:p>
          <a:p>
            <a:pPr>
              <a:lnSpc>
                <a:spcPct val="150000"/>
              </a:lnSpc>
            </a:pPr>
            <a:r>
              <a:rPr lang="en-US" sz="13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35笔(W2) vs 23笔(W1)</a:t>
            </a:r>
            <a:endParaRPr lang="en-US" sz="1600" dirty="0"/>
          </a:p>
        </p:txBody>
      </p:sp>
      <p:sp>
        <p:nvSpPr>
          <p:cNvPr id="21" name="Shape 18"/>
          <p:cNvSpPr/>
          <p:nvPr/>
        </p:nvSpPr>
        <p:spPr>
          <a:xfrm>
            <a:off x="10414000" y="4953000"/>
            <a:ext cx="4826000" cy="12700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22" name="Text 19"/>
          <p:cNvSpPr/>
          <p:nvPr/>
        </p:nvSpPr>
        <p:spPr>
          <a:xfrm>
            <a:off x="10414000" y="5130800"/>
            <a:ext cx="4826000" cy="1270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50000"/>
              </a:lnSpc>
            </a:pPr>
            <a:r>
              <a:rPr lang="en-US" sz="1400" b="1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团队概况：</a:t>
            </a:r>
            <a:pPr>
              <a:lnSpc>
                <a:spcPct val="150000"/>
              </a:lnSpc>
            </a:pPr>
            <a:r>
              <a:rPr lang="en-US" sz="1400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9人全面覆盖53个目的国，平均每人跟踪40笔。6人实现增长，3人略有下降。</a:t>
            </a:r>
            <a:endParaRPr lang="en-US" sz="1600" dirty="0"/>
          </a:p>
        </p:txBody>
      </p:sp>
      <p:sp>
        <p:nvSpPr>
          <p:cNvPr id="23" name="Shape 20"/>
          <p:cNvSpPr/>
          <p:nvPr/>
        </p:nvSpPr>
        <p:spPr>
          <a:xfrm>
            <a:off x="762000" y="8763000"/>
            <a:ext cx="14732000" cy="12700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24" name="Text 21"/>
          <p:cNvSpPr/>
          <p:nvPr/>
        </p:nvSpPr>
        <p:spPr>
          <a:xfrm>
            <a:off x="762000" y="8826500"/>
            <a:ext cx="7620000" cy="254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数据来源：海外订单日报系统 | 2026.4.7-4.13</a:t>
            </a:r>
            <a:endParaRPr lang="en-US" sz="1400" dirty="0"/>
          </a:p>
        </p:txBody>
      </p:sp>
    </p:spTree>
  </p:cSld>
  <p:clrMapOvr>
    <a:masterClrMapping/>
  </p:clrMapOvr>
  <p:transition>
    <p:fade/>
    <p:spd val="me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50800"/>
          </a:xfrm>
          <a:prstGeom prst="rect">
            <a:avLst/>
          </a:prstGeom>
          <a:solidFill>
            <a:srgbClr val="0C4A6E"/>
          </a:solidFill>
          <a:ln/>
        </p:spPr>
      </p:sp>
      <p:sp>
        <p:nvSpPr>
          <p:cNvPr id="3" name="Shape 1"/>
          <p:cNvSpPr/>
          <p:nvPr/>
        </p:nvSpPr>
        <p:spPr>
          <a:xfrm>
            <a:off x="762000" y="228600"/>
            <a:ext cx="14732000" cy="4064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4" name="Shape 2"/>
          <p:cNvSpPr/>
          <p:nvPr/>
        </p:nvSpPr>
        <p:spPr>
          <a:xfrm>
            <a:off x="10566400" y="228600"/>
            <a:ext cx="2463800" cy="406400"/>
          </a:xfrm>
          <a:prstGeom prst="rect">
            <a:avLst/>
          </a:prstGeom>
          <a:solidFill>
            <a:srgbClr val="0C4A6E"/>
          </a:solidFill>
          <a:ln/>
        </p:spPr>
      </p:sp>
      <p:sp>
        <p:nvSpPr>
          <p:cNvPr id="5" name="Text 3"/>
          <p:cNvSpPr/>
          <p:nvPr/>
        </p:nvSpPr>
        <p:spPr>
          <a:xfrm>
            <a:off x="762000" y="228600"/>
            <a:ext cx="24511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周汇总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3213100" y="228600"/>
            <a:ext cx="24511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趋势图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5664200" y="228600"/>
            <a:ext cx="24511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环比分析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8115300" y="228600"/>
            <a:ext cx="24511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区域排行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10566400" y="228600"/>
            <a:ext cx="24638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问题建议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13030200" y="228600"/>
            <a:ext cx="24638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下周计划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762000" y="787400"/>
            <a:ext cx="14732000" cy="482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800" b="1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问题识别：OOMS系统数据匹配问题为本周首要障碍</a:t>
            </a:r>
            <a:endParaRPr lang="en-US" sz="2800" dirty="0"/>
          </a:p>
        </p:txBody>
      </p:sp>
      <p:sp>
        <p:nvSpPr>
          <p:cNvPr id="12" name="Shape 10"/>
          <p:cNvSpPr/>
          <p:nvPr/>
        </p:nvSpPr>
        <p:spPr>
          <a:xfrm>
            <a:off x="762000" y="1346200"/>
            <a:ext cx="14732000" cy="12700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13" name="Shape 11"/>
          <p:cNvSpPr/>
          <p:nvPr/>
        </p:nvSpPr>
        <p:spPr>
          <a:xfrm>
            <a:off x="762000" y="1524000"/>
            <a:ext cx="14732000" cy="20320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14" name="Shape 12"/>
          <p:cNvSpPr/>
          <p:nvPr/>
        </p:nvSpPr>
        <p:spPr>
          <a:xfrm>
            <a:off x="762000" y="1524000"/>
            <a:ext cx="50800" cy="2032000"/>
          </a:xfrm>
          <a:prstGeom prst="rect">
            <a:avLst/>
          </a:prstGeom>
          <a:solidFill>
            <a:srgbClr val="EF4444"/>
          </a:solidFill>
          <a:ln/>
        </p:spPr>
      </p:sp>
      <p:sp>
        <p:nvSpPr>
          <p:cNvPr id="15" name="Shape 13"/>
          <p:cNvSpPr/>
          <p:nvPr/>
        </p:nvSpPr>
        <p:spPr>
          <a:xfrm>
            <a:off x="990600" y="1651000"/>
            <a:ext cx="660400" cy="304800"/>
          </a:xfrm>
          <a:prstGeom prst="rect">
            <a:avLst/>
          </a:prstGeom>
          <a:solidFill>
            <a:srgbClr val="FEF2F2"/>
          </a:solidFill>
          <a:ln/>
        </p:spPr>
      </p:sp>
      <p:sp>
        <p:nvSpPr>
          <p:cNvPr id="16" name="Text 14"/>
          <p:cNvSpPr/>
          <p:nvPr/>
        </p:nvSpPr>
        <p:spPr>
          <a:xfrm>
            <a:off x="990600" y="1651000"/>
            <a:ext cx="660400" cy="3048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200" b="1" dirty="0">
                <a:solidFill>
                  <a:srgbClr val="EF4444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严重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1778000" y="1625600"/>
            <a:ext cx="13462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800" b="1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OOMS系统输入国家无匹配数据，已联系IT解决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990600" y="2057400"/>
            <a:ext cx="14224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5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本周至少5笔订单因国家字典缺失无法完成系统录入，影响发运前流程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990600" y="2540000"/>
            <a:ext cx="14224000" cy="863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400" b="1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建议措施：</a:t>
            </a:r>
            <a:pPr>
              <a:lnSpc>
                <a:spcPct val="140000"/>
              </a:lnSpc>
            </a:pPr>
            <a:r>
              <a:rPr lang="en-US" sz="1400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联系IT部门批量补充国家字典；短期建立手动录入通道保障发运</a:t>
            </a:r>
            <a:endParaRPr lang="en-US" sz="1600" dirty="0"/>
          </a:p>
          <a:p>
            <a:pPr>
              <a:lnSpc>
                <a:spcPct val="140000"/>
              </a:lnSpc>
            </a:pPr>
            <a:r>
              <a:rPr lang="en-US" sz="1400" b="1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影响评估：</a:t>
            </a:r>
            <a:pPr>
              <a:lnSpc>
                <a:spcPct val="140000"/>
              </a:lnSpc>
            </a:pPr>
            <a:r>
              <a:rPr lang="en-US" sz="1400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严重 - 直接影响发运流程，5笔+订单等待系统录入</a:t>
            </a:r>
            <a:endParaRPr lang="en-US" sz="1600" dirty="0"/>
          </a:p>
        </p:txBody>
      </p:sp>
      <p:sp>
        <p:nvSpPr>
          <p:cNvPr id="20" name="Shape 18"/>
          <p:cNvSpPr/>
          <p:nvPr/>
        </p:nvSpPr>
        <p:spPr>
          <a:xfrm>
            <a:off x="762000" y="3759200"/>
            <a:ext cx="14732000" cy="17780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21" name="Shape 19"/>
          <p:cNvSpPr/>
          <p:nvPr/>
        </p:nvSpPr>
        <p:spPr>
          <a:xfrm>
            <a:off x="762000" y="3759200"/>
            <a:ext cx="50800" cy="1778000"/>
          </a:xfrm>
          <a:prstGeom prst="rect">
            <a:avLst/>
          </a:prstGeom>
          <a:solidFill>
            <a:srgbClr val="D97706"/>
          </a:solidFill>
          <a:ln/>
        </p:spPr>
      </p:sp>
      <p:sp>
        <p:nvSpPr>
          <p:cNvPr id="22" name="Shape 20"/>
          <p:cNvSpPr/>
          <p:nvPr/>
        </p:nvSpPr>
        <p:spPr>
          <a:xfrm>
            <a:off x="990600" y="3886200"/>
            <a:ext cx="660400" cy="304800"/>
          </a:xfrm>
          <a:prstGeom prst="rect">
            <a:avLst/>
          </a:prstGeom>
          <a:solidFill>
            <a:srgbClr val="FFFBEB"/>
          </a:solidFill>
          <a:ln/>
        </p:spPr>
      </p:sp>
      <p:sp>
        <p:nvSpPr>
          <p:cNvPr id="23" name="Text 21"/>
          <p:cNvSpPr/>
          <p:nvPr/>
        </p:nvSpPr>
        <p:spPr>
          <a:xfrm>
            <a:off x="990600" y="3886200"/>
            <a:ext cx="660400" cy="3048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200" b="1" dirty="0">
                <a:solidFill>
                  <a:srgbClr val="D97706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中度</a:t>
            </a:r>
            <a:endParaRPr lang="en-US" sz="1600" dirty="0"/>
          </a:p>
        </p:txBody>
      </p:sp>
      <p:sp>
        <p:nvSpPr>
          <p:cNvPr id="24" name="Text 22"/>
          <p:cNvSpPr/>
          <p:nvPr/>
        </p:nvSpPr>
        <p:spPr>
          <a:xfrm>
            <a:off x="1778000" y="3860800"/>
            <a:ext cx="13462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800" b="1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客户付款延迟 — 14笔订单等待定金/尾款支付</a:t>
            </a:r>
            <a:endParaRPr lang="en-US" sz="1600" dirty="0"/>
          </a:p>
        </p:txBody>
      </p:sp>
      <p:sp>
        <p:nvSpPr>
          <p:cNvPr id="25" name="Text 23"/>
          <p:cNvSpPr/>
          <p:nvPr/>
        </p:nvSpPr>
        <p:spPr>
          <a:xfrm>
            <a:off x="990600" y="4318000"/>
            <a:ext cx="14224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5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部分客户付款流程延迟，影响生产排期和发运节奏</a:t>
            </a:r>
            <a:endParaRPr lang="en-US" sz="1600" dirty="0"/>
          </a:p>
        </p:txBody>
      </p:sp>
      <p:sp>
        <p:nvSpPr>
          <p:cNvPr id="26" name="Text 24"/>
          <p:cNvSpPr/>
          <p:nvPr/>
        </p:nvSpPr>
        <p:spPr>
          <a:xfrm>
            <a:off x="990600" y="4775200"/>
            <a:ext cx="14224000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400" b="1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建议措施：</a:t>
            </a:r>
            <a:pPr>
              <a:lnSpc>
                <a:spcPct val="140000"/>
              </a:lnSpc>
            </a:pPr>
            <a:r>
              <a:rPr lang="en-US" sz="1400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建立客户付款预警机制，提前3天提醒即将到期付款</a:t>
            </a:r>
            <a:endParaRPr lang="en-US" sz="1600" dirty="0"/>
          </a:p>
        </p:txBody>
      </p:sp>
      <p:sp>
        <p:nvSpPr>
          <p:cNvPr id="27" name="Shape 25"/>
          <p:cNvSpPr/>
          <p:nvPr/>
        </p:nvSpPr>
        <p:spPr>
          <a:xfrm>
            <a:off x="762000" y="5740400"/>
            <a:ext cx="14732000" cy="17780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28" name="Shape 26"/>
          <p:cNvSpPr/>
          <p:nvPr/>
        </p:nvSpPr>
        <p:spPr>
          <a:xfrm>
            <a:off x="762000" y="5740400"/>
            <a:ext cx="50800" cy="1778000"/>
          </a:xfrm>
          <a:prstGeom prst="rect">
            <a:avLst/>
          </a:prstGeom>
          <a:solidFill>
            <a:srgbClr val="D97706"/>
          </a:solidFill>
          <a:ln/>
        </p:spPr>
      </p:sp>
      <p:sp>
        <p:nvSpPr>
          <p:cNvPr id="29" name="Shape 27"/>
          <p:cNvSpPr/>
          <p:nvPr/>
        </p:nvSpPr>
        <p:spPr>
          <a:xfrm>
            <a:off x="990600" y="5867400"/>
            <a:ext cx="660400" cy="304800"/>
          </a:xfrm>
          <a:prstGeom prst="rect">
            <a:avLst/>
          </a:prstGeom>
          <a:solidFill>
            <a:srgbClr val="FFFBEB"/>
          </a:solidFill>
          <a:ln/>
        </p:spPr>
      </p:sp>
      <p:sp>
        <p:nvSpPr>
          <p:cNvPr id="30" name="Text 28"/>
          <p:cNvSpPr/>
          <p:nvPr/>
        </p:nvSpPr>
        <p:spPr>
          <a:xfrm>
            <a:off x="990600" y="5867400"/>
            <a:ext cx="660400" cy="3048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200" b="1" dirty="0">
                <a:solidFill>
                  <a:srgbClr val="D97706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中度</a:t>
            </a:r>
            <a:endParaRPr lang="en-US" sz="1600" dirty="0"/>
          </a:p>
        </p:txBody>
      </p:sp>
      <p:sp>
        <p:nvSpPr>
          <p:cNvPr id="31" name="Text 29"/>
          <p:cNvSpPr/>
          <p:nvPr/>
        </p:nvSpPr>
        <p:spPr>
          <a:xfrm>
            <a:off x="1778000" y="5842000"/>
            <a:ext cx="13462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800" b="1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部分国家进口许可证/认证待办 — 约8笔订单受影响</a:t>
            </a:r>
            <a:endParaRPr lang="en-US" sz="1600" dirty="0"/>
          </a:p>
        </p:txBody>
      </p:sp>
      <p:sp>
        <p:nvSpPr>
          <p:cNvPr id="32" name="Text 30"/>
          <p:cNvSpPr/>
          <p:nvPr/>
        </p:nvSpPr>
        <p:spPr>
          <a:xfrm>
            <a:off x="990600" y="6299200"/>
            <a:ext cx="14224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5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目的国进口许可证和准入认证办理延迟，影响目的港清关</a:t>
            </a:r>
            <a:endParaRPr lang="en-US" sz="1600" dirty="0"/>
          </a:p>
        </p:txBody>
      </p:sp>
      <p:sp>
        <p:nvSpPr>
          <p:cNvPr id="33" name="Text 31"/>
          <p:cNvSpPr/>
          <p:nvPr/>
        </p:nvSpPr>
        <p:spPr>
          <a:xfrm>
            <a:off x="990600" y="6756400"/>
            <a:ext cx="14224000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400" b="1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建议措施：</a:t>
            </a:r>
            <a:pPr>
              <a:lnSpc>
                <a:spcPct val="140000"/>
              </a:lnSpc>
            </a:pPr>
            <a:r>
              <a:rPr lang="en-US" sz="1400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提前启动目的国准入认证流程，建立目的港代理协作网络</a:t>
            </a:r>
            <a:endParaRPr lang="en-US" sz="1600" dirty="0"/>
          </a:p>
        </p:txBody>
      </p:sp>
      <p:sp>
        <p:nvSpPr>
          <p:cNvPr id="34" name="Shape 32"/>
          <p:cNvSpPr/>
          <p:nvPr/>
        </p:nvSpPr>
        <p:spPr>
          <a:xfrm>
            <a:off x="762000" y="8763000"/>
            <a:ext cx="14732000" cy="12700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35" name="Text 33"/>
          <p:cNvSpPr/>
          <p:nvPr/>
        </p:nvSpPr>
        <p:spPr>
          <a:xfrm>
            <a:off x="762000" y="8826500"/>
            <a:ext cx="7620000" cy="254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问题识别基于本周订单更新数据和团队反馈 | 2026.4.7-4.13</a:t>
            </a:r>
            <a:endParaRPr lang="en-US" sz="1400" dirty="0"/>
          </a:p>
        </p:txBody>
      </p:sp>
    </p:spTree>
  </p:cSld>
  <p:clrMapOvr>
    <a:masterClrMapping/>
  </p:clrMapOvr>
  <p:transition>
    <p:fade/>
    <p:spd val="me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6256000" cy="50800"/>
          </a:xfrm>
          <a:prstGeom prst="rect">
            <a:avLst/>
          </a:prstGeom>
          <a:solidFill>
            <a:srgbClr val="0C4A6E"/>
          </a:solidFill>
          <a:ln/>
        </p:spPr>
      </p:sp>
      <p:sp>
        <p:nvSpPr>
          <p:cNvPr id="3" name="Shape 1"/>
          <p:cNvSpPr/>
          <p:nvPr/>
        </p:nvSpPr>
        <p:spPr>
          <a:xfrm>
            <a:off x="762000" y="228600"/>
            <a:ext cx="14732000" cy="4064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4" name="Shape 2"/>
          <p:cNvSpPr/>
          <p:nvPr/>
        </p:nvSpPr>
        <p:spPr>
          <a:xfrm>
            <a:off x="13030200" y="228600"/>
            <a:ext cx="2463800" cy="406400"/>
          </a:xfrm>
          <a:prstGeom prst="rect">
            <a:avLst/>
          </a:prstGeom>
          <a:solidFill>
            <a:srgbClr val="0C4A6E"/>
          </a:solidFill>
          <a:ln/>
        </p:spPr>
      </p:sp>
      <p:sp>
        <p:nvSpPr>
          <p:cNvPr id="5" name="Text 3"/>
          <p:cNvSpPr/>
          <p:nvPr/>
        </p:nvSpPr>
        <p:spPr>
          <a:xfrm>
            <a:off x="762000" y="228600"/>
            <a:ext cx="24511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周汇总</a:t>
            </a:r>
            <a:endParaRPr lang="en-US" sz="1600" dirty="0"/>
          </a:p>
        </p:txBody>
      </p:sp>
      <p:sp>
        <p:nvSpPr>
          <p:cNvPr id="6" name="Text 4"/>
          <p:cNvSpPr/>
          <p:nvPr/>
        </p:nvSpPr>
        <p:spPr>
          <a:xfrm>
            <a:off x="3213100" y="228600"/>
            <a:ext cx="24511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趋势图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5664200" y="228600"/>
            <a:ext cx="24511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环比分析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8115300" y="228600"/>
            <a:ext cx="24511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区域排行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10566400" y="228600"/>
            <a:ext cx="24638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问题建议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13030200" y="228600"/>
            <a:ext cx="2463800" cy="4064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1600" dirty="0">
                <a:solidFill>
                  <a:srgbClr val="FFFFFF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下周计划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762000" y="787400"/>
            <a:ext cx="14732000" cy="482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800" b="1" dirty="0">
                <a:solidFill>
                  <a:srgbClr val="0C4A6E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下周计划：聚焦发运交付，冲刺4月交付目标</a:t>
            </a:r>
            <a:endParaRPr lang="en-US" sz="2800" dirty="0"/>
          </a:p>
        </p:txBody>
      </p:sp>
      <p:sp>
        <p:nvSpPr>
          <p:cNvPr id="12" name="Shape 10"/>
          <p:cNvSpPr/>
          <p:nvPr/>
        </p:nvSpPr>
        <p:spPr>
          <a:xfrm>
            <a:off x="762000" y="1346200"/>
            <a:ext cx="14732000" cy="12700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13" name="Shape 11"/>
          <p:cNvSpPr/>
          <p:nvPr/>
        </p:nvSpPr>
        <p:spPr>
          <a:xfrm>
            <a:off x="762000" y="1524000"/>
            <a:ext cx="7175500" cy="16510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14" name="Shape 12"/>
          <p:cNvSpPr/>
          <p:nvPr/>
        </p:nvSpPr>
        <p:spPr>
          <a:xfrm>
            <a:off x="762000" y="1524000"/>
            <a:ext cx="38100" cy="1651000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15" name="Text 13"/>
          <p:cNvSpPr/>
          <p:nvPr/>
        </p:nvSpPr>
        <p:spPr>
          <a:xfrm>
            <a:off x="990600" y="1625600"/>
            <a:ext cx="635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000" b="1" dirty="0">
                <a:solidFill>
                  <a:srgbClr val="10B981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G1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1625600" y="1625600"/>
            <a:ext cx="6096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800" b="1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4月交付目标完成率 ≥ 95%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990600" y="2082800"/>
            <a:ext cx="6731000" cy="863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当前预测：约320台 | 目标：340台 | 缺口：20台</a:t>
            </a:r>
            <a:endParaRPr lang="en-US" sz="1600" dirty="0"/>
          </a:p>
          <a:p>
            <a:pPr>
              <a:lnSpc>
                <a:spcPct val="150000"/>
              </a:lnSpc>
            </a:pPr>
            <a:r>
              <a:rPr lang="en-US" sz="14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责任人：海外事业部全员 | 截止：4月30日</a:t>
            </a:r>
            <a:endParaRPr lang="en-US" sz="1600" dirty="0"/>
          </a:p>
        </p:txBody>
      </p:sp>
      <p:sp>
        <p:nvSpPr>
          <p:cNvPr id="18" name="Shape 16"/>
          <p:cNvSpPr/>
          <p:nvPr/>
        </p:nvSpPr>
        <p:spPr>
          <a:xfrm>
            <a:off x="8318500" y="1524000"/>
            <a:ext cx="7175500" cy="16510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19" name="Shape 17"/>
          <p:cNvSpPr/>
          <p:nvPr/>
        </p:nvSpPr>
        <p:spPr>
          <a:xfrm>
            <a:off x="8318500" y="1524000"/>
            <a:ext cx="38100" cy="1651000"/>
          </a:xfrm>
          <a:prstGeom prst="rect">
            <a:avLst/>
          </a:prstGeom>
          <a:solidFill>
            <a:srgbClr val="10B981"/>
          </a:solidFill>
          <a:ln/>
        </p:spPr>
      </p:sp>
      <p:sp>
        <p:nvSpPr>
          <p:cNvPr id="20" name="Text 18"/>
          <p:cNvSpPr/>
          <p:nvPr/>
        </p:nvSpPr>
        <p:spPr>
          <a:xfrm>
            <a:off x="8547100" y="1625600"/>
            <a:ext cx="635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000" b="1" dirty="0">
                <a:solidFill>
                  <a:srgbClr val="10B981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G2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9182100" y="1625600"/>
            <a:ext cx="6096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800" b="1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解决OOMS系统国家字典问题</a:t>
            </a:r>
            <a:endParaRPr lang="en-US" sz="1600" dirty="0"/>
          </a:p>
        </p:txBody>
      </p:sp>
      <p:sp>
        <p:nvSpPr>
          <p:cNvPr id="22" name="Text 20"/>
          <p:cNvSpPr/>
          <p:nvPr/>
        </p:nvSpPr>
        <p:spPr>
          <a:xfrm>
            <a:off x="8547100" y="2082800"/>
            <a:ext cx="6731000" cy="863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联系IT部门批量补充缺失国家数据</a:t>
            </a:r>
            <a:endParaRPr lang="en-US" sz="1600" dirty="0"/>
          </a:p>
          <a:p>
            <a:pPr>
              <a:lnSpc>
                <a:spcPct val="150000"/>
              </a:lnSpc>
            </a:pPr>
            <a:r>
              <a:rPr lang="en-US" sz="14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责任人：IT部+海外事业部 | 截止：4月17日</a:t>
            </a:r>
            <a:endParaRPr lang="en-US" sz="1600" dirty="0"/>
          </a:p>
        </p:txBody>
      </p:sp>
      <p:sp>
        <p:nvSpPr>
          <p:cNvPr id="23" name="Shape 21"/>
          <p:cNvSpPr/>
          <p:nvPr/>
        </p:nvSpPr>
        <p:spPr>
          <a:xfrm>
            <a:off x="762000" y="3403600"/>
            <a:ext cx="7175500" cy="16510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24" name="Shape 22"/>
          <p:cNvSpPr/>
          <p:nvPr/>
        </p:nvSpPr>
        <p:spPr>
          <a:xfrm>
            <a:off x="762000" y="3403600"/>
            <a:ext cx="38100" cy="1651000"/>
          </a:xfrm>
          <a:prstGeom prst="rect">
            <a:avLst/>
          </a:prstGeom>
          <a:solidFill>
            <a:srgbClr val="D97706"/>
          </a:solidFill>
          <a:ln/>
        </p:spPr>
      </p:sp>
      <p:sp>
        <p:nvSpPr>
          <p:cNvPr id="25" name="Text 23"/>
          <p:cNvSpPr/>
          <p:nvPr/>
        </p:nvSpPr>
        <p:spPr>
          <a:xfrm>
            <a:off x="990600" y="3505200"/>
            <a:ext cx="635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000" b="1" dirty="0">
                <a:solidFill>
                  <a:srgbClr val="D97706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G3</a:t>
            </a:r>
            <a:endParaRPr lang="en-US" sz="1600" dirty="0"/>
          </a:p>
        </p:txBody>
      </p:sp>
      <p:sp>
        <p:nvSpPr>
          <p:cNvPr id="26" name="Text 24"/>
          <p:cNvSpPr/>
          <p:nvPr/>
        </p:nvSpPr>
        <p:spPr>
          <a:xfrm>
            <a:off x="1625600" y="3505200"/>
            <a:ext cx="6096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800" b="1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5月预测交付订单前置推进</a:t>
            </a:r>
            <a:endParaRPr lang="en-US" sz="1600" dirty="0"/>
          </a:p>
        </p:txBody>
      </p:sp>
      <p:sp>
        <p:nvSpPr>
          <p:cNvPr id="27" name="Text 25"/>
          <p:cNvSpPr/>
          <p:nvPr/>
        </p:nvSpPr>
        <p:spPr>
          <a:xfrm>
            <a:off x="990600" y="3962400"/>
            <a:ext cx="6731000" cy="863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1,217台预测订单需完成合同评审和排产确认</a:t>
            </a:r>
            <a:endParaRPr lang="en-US" sz="1600" dirty="0"/>
          </a:p>
          <a:p>
            <a:pPr>
              <a:lnSpc>
                <a:spcPct val="150000"/>
              </a:lnSpc>
            </a:pPr>
            <a:r>
              <a:rPr lang="en-US" sz="14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责任人：各区域负责人 | 截止：4月20日</a:t>
            </a:r>
            <a:endParaRPr lang="en-US" sz="1600" dirty="0"/>
          </a:p>
        </p:txBody>
      </p:sp>
      <p:sp>
        <p:nvSpPr>
          <p:cNvPr id="28" name="Shape 26"/>
          <p:cNvSpPr/>
          <p:nvPr/>
        </p:nvSpPr>
        <p:spPr>
          <a:xfrm>
            <a:off x="8318500" y="3403600"/>
            <a:ext cx="7175500" cy="16510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29" name="Shape 27"/>
          <p:cNvSpPr/>
          <p:nvPr/>
        </p:nvSpPr>
        <p:spPr>
          <a:xfrm>
            <a:off x="8318500" y="3403600"/>
            <a:ext cx="38100" cy="1651000"/>
          </a:xfrm>
          <a:prstGeom prst="rect">
            <a:avLst/>
          </a:prstGeom>
          <a:solidFill>
            <a:srgbClr val="EF4444"/>
          </a:solidFill>
          <a:ln/>
        </p:spPr>
      </p:sp>
      <p:sp>
        <p:nvSpPr>
          <p:cNvPr id="30" name="Text 28"/>
          <p:cNvSpPr/>
          <p:nvPr/>
        </p:nvSpPr>
        <p:spPr>
          <a:xfrm>
            <a:off x="8547100" y="3505200"/>
            <a:ext cx="635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000" b="1" dirty="0">
                <a:solidFill>
                  <a:srgbClr val="EF4444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G4</a:t>
            </a:r>
            <a:endParaRPr lang="en-US" sz="1600" dirty="0"/>
          </a:p>
        </p:txBody>
      </p:sp>
      <p:sp>
        <p:nvSpPr>
          <p:cNvPr id="31" name="Text 29"/>
          <p:cNvSpPr/>
          <p:nvPr/>
        </p:nvSpPr>
        <p:spPr>
          <a:xfrm>
            <a:off x="9182100" y="3505200"/>
            <a:ext cx="6096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800" b="1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欧洲区域下滑专项跟进</a:t>
            </a:r>
            <a:endParaRPr lang="en-US" sz="1600" dirty="0"/>
          </a:p>
        </p:txBody>
      </p:sp>
      <p:sp>
        <p:nvSpPr>
          <p:cNvPr id="32" name="Text 30"/>
          <p:cNvSpPr/>
          <p:nvPr/>
        </p:nvSpPr>
        <p:spPr>
          <a:xfrm>
            <a:off x="8547100" y="3962400"/>
            <a:ext cx="6731000" cy="863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50000"/>
              </a:lnSpc>
            </a:pPr>
            <a:r>
              <a:rPr lang="en-US" sz="14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欧洲区域订单下滑16.8%，需制定专项方案</a:t>
            </a:r>
            <a:endParaRPr lang="en-US" sz="1600" dirty="0"/>
          </a:p>
          <a:p>
            <a:pPr>
              <a:lnSpc>
                <a:spcPct val="150000"/>
              </a:lnSpc>
            </a:pPr>
            <a:r>
              <a:rPr lang="en-US" sz="1400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责任人：欧洲区域负责人 | 截止：4月25日</a:t>
            </a:r>
            <a:endParaRPr lang="en-US" sz="1600" dirty="0"/>
          </a:p>
        </p:txBody>
      </p:sp>
      <p:sp>
        <p:nvSpPr>
          <p:cNvPr id="33" name="Shape 31"/>
          <p:cNvSpPr/>
          <p:nvPr/>
        </p:nvSpPr>
        <p:spPr>
          <a:xfrm>
            <a:off x="762000" y="5308600"/>
            <a:ext cx="14732000" cy="3048000"/>
          </a:xfrm>
          <a:prstGeom prst="rect">
            <a:avLst/>
          </a:prstGeom>
          <a:solidFill>
            <a:srgbClr val="FFFFFF"/>
          </a:solidFill>
          <a:ln/>
        </p:spPr>
      </p:sp>
      <p:sp>
        <p:nvSpPr>
          <p:cNvPr id="34" name="Text 32"/>
          <p:cNvSpPr/>
          <p:nvPr/>
        </p:nvSpPr>
        <p:spPr>
          <a:xfrm>
            <a:off x="1016000" y="5435600"/>
            <a:ext cx="3810000" cy="3556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2000" b="1" dirty="0">
                <a:solidFill>
                  <a:srgbClr val="64748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本周核心总结</a:t>
            </a:r>
            <a:endParaRPr lang="en-US" sz="2000" dirty="0"/>
          </a:p>
        </p:txBody>
      </p:sp>
      <p:sp>
        <p:nvSpPr>
          <p:cNvPr id="35" name="Shape 33"/>
          <p:cNvSpPr/>
          <p:nvPr/>
        </p:nvSpPr>
        <p:spPr>
          <a:xfrm>
            <a:off x="1016000" y="5867400"/>
            <a:ext cx="14224000" cy="12700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36" name="Text 34"/>
          <p:cNvSpPr/>
          <p:nvPr/>
        </p:nvSpPr>
        <p:spPr>
          <a:xfrm>
            <a:off x="1016000" y="6019800"/>
            <a:ext cx="14224000" cy="1270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>
              <a:lnSpc>
                <a:spcPct val="160000"/>
              </a:lnSpc>
            </a:pPr>
            <a:r>
              <a:rPr lang="en-US" sz="1600" b="1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整体向好：</a:t>
            </a:r>
            <a:pPr>
              <a:lnSpc>
                <a:spcPct val="160000"/>
              </a:lnSpc>
            </a:pPr>
            <a:r>
              <a:rPr lang="en-US" sz="1600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本周跟踪订单357笔(+19.8%)，订单总量7,308台(+35.4%)，全链路各环节全面增长，已发运增幅+58.3%为最大亮点。</a:t>
            </a:r>
            <a:endParaRPr lang="en-US" sz="1600" dirty="0"/>
          </a:p>
          <a:p>
            <a:pPr>
              <a:lnSpc>
                <a:spcPct val="160000"/>
              </a:lnSpc>
            </a:pPr>
            <a:r>
              <a:rPr lang="en-US" sz="1600" b="1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区域亮点：</a:t>
            </a:r>
            <a:pPr>
              <a:lnSpc>
                <a:spcPct val="160000"/>
              </a:lnSpc>
            </a:pPr>
            <a:r>
              <a:rPr lang="en-US" sz="1600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中东市场增长+76.7%，科威特344台居首；蒙古+50%、拉美+41.1%贡献显著增量。</a:t>
            </a:r>
            <a:endParaRPr lang="en-US" sz="1600" dirty="0"/>
          </a:p>
          <a:p>
            <a:pPr>
              <a:lnSpc>
                <a:spcPct val="160000"/>
              </a:lnSpc>
            </a:pPr>
            <a:r>
              <a:rPr lang="en-US" sz="1600" b="1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需关注：</a:t>
            </a:r>
            <a:pPr>
              <a:lnSpc>
                <a:spcPct val="160000"/>
              </a:lnSpc>
            </a:pPr>
            <a:r>
              <a:rPr lang="en-US" sz="1600" dirty="0">
                <a:solidFill>
                  <a:srgbClr val="1E293B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OOMS系统国家字典问题影响发运流程，欧洲区域-16.8%需制定专项方案。</a:t>
            </a:r>
            <a:endParaRPr lang="en-US" sz="1600" dirty="0"/>
          </a:p>
        </p:txBody>
      </p:sp>
      <p:sp>
        <p:nvSpPr>
          <p:cNvPr id="37" name="Shape 35"/>
          <p:cNvSpPr/>
          <p:nvPr/>
        </p:nvSpPr>
        <p:spPr>
          <a:xfrm>
            <a:off x="762000" y="8763000"/>
            <a:ext cx="14732000" cy="12700"/>
          </a:xfrm>
          <a:prstGeom prst="rect">
            <a:avLst/>
          </a:prstGeom>
          <a:solidFill>
            <a:srgbClr val="E2E8F0"/>
          </a:solidFill>
          <a:ln/>
        </p:spPr>
      </p:sp>
      <p:sp>
        <p:nvSpPr>
          <p:cNvPr id="38" name="Text 36"/>
          <p:cNvSpPr/>
          <p:nvPr/>
        </p:nvSpPr>
        <p:spPr>
          <a:xfrm>
            <a:off x="762000" y="8826500"/>
            <a:ext cx="7620000" cy="254000"/>
          </a:xfrm>
          <a:prstGeom prst="rect">
            <a:avLst/>
          </a:prstGeom>
          <a:noFill/>
          <a:ln/>
        </p:spPr>
        <p:txBody>
          <a:bodyPr wrap="non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1400" dirty="0">
                <a:solidFill>
                  <a:srgbClr val="94A3B8"/>
                </a:solidFill>
                <a:latin typeface="Liter" pitchFamily="34" charset="0"/>
                <a:ea typeface="Liter" pitchFamily="34" charset="-122"/>
                <a:cs typeface="Liter" pitchFamily="34" charset="-120"/>
              </a:rPr>
              <a:t>下周计划基于本周数据分析和团队讨论制定 | 2026.4.14-4.20</a:t>
            </a:r>
            <a:endParaRPr lang="en-US" sz="1400" dirty="0"/>
          </a:p>
        </p:txBody>
      </p:sp>
    </p:spTree>
  </p:cSld>
  <p:clrMapOvr>
    <a:masterClrMapping/>
  </p:clrMapOvr>
  <p:transition>
    <p:fade/>
    <p:spd val="med"/>
  </p:transition>
</p:sld>
</file>

<file path=ppt/theme/theme1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333333"/>
      </a:dk2>
      <a:lt2>
        <a:srgbClr val="eeeeee"/>
      </a:lt2>
      <a:accent1>
        <a:srgbClr val="8daac2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Moonshot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海外订单数据周报</dc:title>
  <dc:subject>海外订单数据周报</dc:subject>
  <dc:creator>Kimi</dc:creator>
  <cp:lastModifiedBy>Kimi</cp:lastModifiedBy>
  <cp:revision>1</cp:revision>
  <dcterms:created xsi:type="dcterms:W3CDTF">2026-05-14T09:22:43Z</dcterms:created>
  <dcterms:modified xsi:type="dcterms:W3CDTF">2026-05-14T09:22:43Z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4" name="AIGC">
    <vt:lpwstr>{"Label":"海外订单数据周报","ContentProducer":"001191110108MACG2KBH8F10000","ProduceID":"19e25ca8-1242-8cef-8000-0000848f7b73","ReservedCode1":"","ContentPropagator":"001191110108MACG2KBH8F20000","PropagateID":"19e25ca8-1242-8cef-8000-0000848f7b73","ReservedCode2":""}</vt:lpwstr>
  </property>
</Properties>
</file>